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8" r:id="rId5"/>
    <p:sldId id="263" r:id="rId6"/>
    <p:sldId id="260" r:id="rId7"/>
    <p:sldId id="269" r:id="rId8"/>
    <p:sldId id="261" r:id="rId9"/>
    <p:sldId id="262" r:id="rId10"/>
    <p:sldId id="270" r:id="rId11"/>
    <p:sldId id="271" r:id="rId12"/>
    <p:sldId id="265" r:id="rId13"/>
    <p:sldId id="264" r:id="rId14"/>
    <p:sldId id="266" r:id="rId15"/>
    <p:sldId id="267" r:id="rId16"/>
    <p:sldId id="272" r:id="rId17"/>
  </p:sldIdLst>
  <p:sldSz cx="9144000" cy="6858000" type="screen4x3"/>
  <p:notesSz cx="6797675" cy="9926638"/>
  <p:defaultTextStyle>
    <a:defPPr>
      <a:defRPr lang="da-DK"/>
    </a:defPPr>
    <a:lvl1pPr algn="ctr" rtl="0" fontAlgn="base">
      <a:spcBef>
        <a:spcPct val="2000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CB4"/>
    <a:srgbClr val="62B2A8"/>
    <a:srgbClr val="46BE99"/>
    <a:srgbClr val="45BFB3"/>
    <a:srgbClr val="86EF3F"/>
    <a:srgbClr val="CCECFF"/>
    <a:srgbClr val="E6F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4660" autoAdjust="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154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708" y="358462"/>
            <a:ext cx="9818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>
                <a:latin typeface="Times" charset="0"/>
              </a:defRPr>
            </a:lvl1pPr>
          </a:lstStyle>
          <a:p>
            <a:endParaRPr lang="da-DK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42378" y="9430306"/>
            <a:ext cx="75529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/>
            </a:lvl1pPr>
          </a:lstStyle>
          <a:p>
            <a:endParaRPr lang="da-DK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8708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/>
            </a:lvl1pPr>
          </a:lstStyle>
          <a:p>
            <a:endParaRPr lang="da-DK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64729" y="9430306"/>
            <a:ext cx="30211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/>
            </a:lvl1pPr>
          </a:lstStyle>
          <a:p>
            <a:fld id="{F55D48A4-1848-48E8-8608-99C0CAA8A5C8}" type="slidenum">
              <a:rPr lang="da-DK"/>
              <a:pPr/>
              <a:t>‹nr.›</a:t>
            </a:fld>
            <a:endParaRPr lang="da-DK"/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9199" y="248166"/>
            <a:ext cx="868592" cy="33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8538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15638" y="4806493"/>
            <a:ext cx="4566401" cy="428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708" y="358462"/>
            <a:ext cx="981886" cy="3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>
                <a:latin typeface="Times" charset="0"/>
              </a:defRPr>
            </a:lvl1pPr>
          </a:lstStyle>
          <a:p>
            <a:endParaRPr lang="da-DK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528708" y="9430306"/>
            <a:ext cx="113294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0" hangingPunct="0">
              <a:spcBef>
                <a:spcPct val="0"/>
              </a:spcBef>
            </a:pPr>
            <a:endParaRPr lang="da-DK" sz="1200">
              <a:latin typeface="Times" charset="0"/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6042378" y="9430306"/>
            <a:ext cx="75529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0" hangingPunct="0">
              <a:spcBef>
                <a:spcPct val="0"/>
              </a:spcBef>
            </a:pPr>
            <a:endParaRPr lang="da-DK" sz="800">
              <a:latin typeface="Georgia" pitchFamily="18" charset="0"/>
            </a:endParaRP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5664729" y="9430306"/>
            <a:ext cx="30211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0" hangingPunct="0">
              <a:spcBef>
                <a:spcPct val="0"/>
              </a:spcBef>
            </a:pPr>
            <a:fld id="{FEDFA866-1CE1-4B1D-9987-10E25554BF80}" type="slidenum">
              <a:rPr lang="da-DK" sz="800">
                <a:latin typeface="Times" charset="0"/>
              </a:rPr>
              <a:pPr algn="l" eaLnBrk="0" hangingPunct="0">
                <a:spcBef>
                  <a:spcPct val="0"/>
                </a:spcBef>
              </a:pPr>
              <a:t>‹nr.›</a:t>
            </a:fld>
            <a:endParaRPr lang="da-DK" sz="800">
              <a:latin typeface="Times" charset="0"/>
            </a:endParaRPr>
          </a:p>
        </p:txBody>
      </p:sp>
      <p:pic>
        <p:nvPicPr>
          <p:cNvPr id="3483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9199" y="248166"/>
            <a:ext cx="868592" cy="33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7379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68288" indent="-268288" algn="l" rtl="0" fontAlgn="base">
      <a:spcBef>
        <a:spcPct val="30000"/>
      </a:spcBef>
      <a:spcAft>
        <a:spcPct val="0"/>
      </a:spcAft>
      <a:buFont typeface="Wingdings" pitchFamily="2" charset="2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717550" indent="-260350" algn="l" rtl="0" fontAlgn="base">
      <a:spcBef>
        <a:spcPct val="30000"/>
      </a:spcBef>
      <a:spcAft>
        <a:spcPct val="0"/>
      </a:spcAft>
      <a:buFont typeface="Wingdings" pitchFamily="2" charset="2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165225" indent="-250825" algn="l" rtl="0" fontAlgn="base">
      <a:spcBef>
        <a:spcPct val="30000"/>
      </a:spcBef>
      <a:spcAft>
        <a:spcPct val="0"/>
      </a:spcAft>
      <a:buFont typeface="Wingdings" pitchFamily="2" charset="2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612900" indent="-241300" algn="l" rtl="0" fontAlgn="base">
      <a:spcBef>
        <a:spcPct val="30000"/>
      </a:spcBef>
      <a:spcAft>
        <a:spcPct val="0"/>
      </a:spcAft>
      <a:buFont typeface="Wingdings" pitchFamily="2" charset="2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062163" indent="-233363" algn="l" rtl="0" fontAlgn="base">
      <a:spcBef>
        <a:spcPct val="30000"/>
      </a:spcBef>
      <a:spcAft>
        <a:spcPct val="0"/>
      </a:spcAft>
      <a:buFont typeface="Wingdings" pitchFamily="2" charset="2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579438"/>
            <a:ext cx="6265068" cy="7613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270" y="190701"/>
            <a:ext cx="1828218" cy="1294083"/>
          </a:xfrm>
          <a:prstGeom prst="rect">
            <a:avLst/>
          </a:prstGeom>
        </p:spPr>
      </p:pic>
      <p:pic>
        <p:nvPicPr>
          <p:cNvPr id="5" name="Billede 4" descr="vandmærke-75k"/>
          <p:cNvPicPr/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52" y="4563110"/>
            <a:ext cx="5494655" cy="22682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611188" y="1916832"/>
            <a:ext cx="8229600" cy="37664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sidefod 4"/>
          <p:cNvSpPr txBox="1">
            <a:spLocks/>
          </p:cNvSpPr>
          <p:nvPr userDrawn="1"/>
        </p:nvSpPr>
        <p:spPr>
          <a:xfrm>
            <a:off x="2627784" y="6520259"/>
            <a:ext cx="4176464" cy="365125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>
                <a:solidFill>
                  <a:srgbClr val="C0C0C0"/>
                </a:solidFill>
              </a:rPr>
              <a:t>RÅDGIVNINGSCENTER TØNDER – MISBRUG</a:t>
            </a:r>
          </a:p>
          <a:p>
            <a:endParaRPr lang="da-DK" dirty="0"/>
          </a:p>
        </p:txBody>
      </p:sp>
      <p:cxnSp>
        <p:nvCxnSpPr>
          <p:cNvPr id="8" name="Lige forbindelse 7"/>
          <p:cNvCxnSpPr/>
          <p:nvPr userDrawn="1"/>
        </p:nvCxnSpPr>
        <p:spPr bwMode="auto">
          <a:xfrm>
            <a:off x="899592" y="1628800"/>
            <a:ext cx="5904656" cy="0"/>
          </a:xfrm>
          <a:prstGeom prst="line">
            <a:avLst/>
          </a:prstGeom>
          <a:ln>
            <a:solidFill>
              <a:srgbClr val="339966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91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D725-B5B1-4FDB-859C-04817BFF1A29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145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87711F-4A63-400B-95D8-9C60A4DEFEB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8F4012-85FB-4A3C-B8E1-E59FFD294D47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68086D-3DC6-46B2-BB71-5D867AAA24D0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A5AE5C-2C89-414B-870B-8F33777E07AE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487501-2416-4D30-BAD5-65AA6181E4F8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94FB98-1411-4905-BE3F-0306BE36E5F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784975" y="579438"/>
            <a:ext cx="2057400" cy="5103812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11188" y="579438"/>
            <a:ext cx="6021387" cy="5103812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413D1C-35F6-4630-BAB8-B79E51B19376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Pr>
        <a:gradFill flip="none" rotWithShape="1">
          <a:gsLst>
            <a:gs pos="29000">
              <a:schemeClr val="tx1"/>
            </a:gs>
            <a:gs pos="0">
              <a:srgbClr val="76BCB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vandmærke-75k"/>
          <p:cNvPicPr/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52" y="4563110"/>
            <a:ext cx="5494655" cy="22682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Pladsholder til sidefod 4"/>
          <p:cNvSpPr txBox="1">
            <a:spLocks/>
          </p:cNvSpPr>
          <p:nvPr userDrawn="1"/>
        </p:nvSpPr>
        <p:spPr>
          <a:xfrm>
            <a:off x="2627784" y="6520259"/>
            <a:ext cx="4176464" cy="365125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>
                <a:solidFill>
                  <a:srgbClr val="C0C0C0"/>
                </a:solidFill>
              </a:rPr>
              <a:t>RÅDGIVNINGSCENTER TØNDER – MISBRUG</a:t>
            </a:r>
          </a:p>
          <a:p>
            <a:endParaRPr lang="da-DK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9" y="579438"/>
            <a:ext cx="6985148" cy="6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11188" y="1388094"/>
            <a:ext cx="8209284" cy="429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9" t="79623"/>
          <a:stretch/>
        </p:blipFill>
        <p:spPr>
          <a:xfrm>
            <a:off x="7684850" y="145914"/>
            <a:ext cx="1350629" cy="12421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bg>
      <p:bgPr>
        <a:gradFill flip="none" rotWithShape="1">
          <a:gsLst>
            <a:gs pos="0">
              <a:srgbClr val="76BCB4"/>
            </a:gs>
            <a:gs pos="33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vandmærke-75k"/>
          <p:cNvPicPr/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52" y="4563110"/>
            <a:ext cx="5494655" cy="22682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579438"/>
            <a:ext cx="7057156" cy="7766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1188" y="1556792"/>
            <a:ext cx="8229600" cy="41264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9450"/>
            <a:ext cx="1152128" cy="1213326"/>
          </a:xfrm>
          <a:prstGeom prst="rect">
            <a:avLst/>
          </a:prstGeom>
        </p:spPr>
      </p:pic>
      <p:sp>
        <p:nvSpPr>
          <p:cNvPr id="10" name="Pladsholder til sidefod 4"/>
          <p:cNvSpPr txBox="1">
            <a:spLocks/>
          </p:cNvSpPr>
          <p:nvPr userDrawn="1"/>
        </p:nvSpPr>
        <p:spPr>
          <a:xfrm>
            <a:off x="2627784" y="6520259"/>
            <a:ext cx="4176464" cy="365125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>
                <a:solidFill>
                  <a:srgbClr val="C0C0C0"/>
                </a:solidFill>
              </a:rPr>
              <a:t>RÅDGIVNINGSCENTER TØNDER – MISBRUG</a:t>
            </a:r>
          </a:p>
          <a:p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vandmærke-75k"/>
          <p:cNvPicPr/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52" y="4563110"/>
            <a:ext cx="5494655" cy="22682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Pladsholder til sidefod 4"/>
          <p:cNvSpPr txBox="1">
            <a:spLocks/>
          </p:cNvSpPr>
          <p:nvPr userDrawn="1"/>
        </p:nvSpPr>
        <p:spPr>
          <a:xfrm>
            <a:off x="2627784" y="6520259"/>
            <a:ext cx="4176464" cy="365125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>
                <a:solidFill>
                  <a:srgbClr val="C0C0C0"/>
                </a:solidFill>
              </a:rPr>
              <a:t>RÅDGIVNINGSCENTER TØNDER – MISBRUG</a:t>
            </a:r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579438"/>
            <a:ext cx="6553100" cy="7613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11188" y="1772816"/>
            <a:ext cx="6625108" cy="391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627" y="147742"/>
            <a:ext cx="1474861" cy="148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627" y="1628800"/>
            <a:ext cx="1474860" cy="124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Lige forbindelse 10"/>
          <p:cNvCxnSpPr/>
          <p:nvPr userDrawn="1"/>
        </p:nvCxnSpPr>
        <p:spPr bwMode="auto">
          <a:xfrm>
            <a:off x="899592" y="1628800"/>
            <a:ext cx="5904656" cy="0"/>
          </a:xfrm>
          <a:prstGeom prst="line">
            <a:avLst/>
          </a:prstGeom>
          <a:ln>
            <a:solidFill>
              <a:srgbClr val="339966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73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579438"/>
            <a:ext cx="6625107" cy="7613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994" y="216576"/>
            <a:ext cx="1220486" cy="3716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 descr="vandmærke-75k"/>
          <p:cNvPicPr/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52" y="4563110"/>
            <a:ext cx="5494655" cy="22682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Pladsholder til sidefod 4"/>
          <p:cNvSpPr txBox="1">
            <a:spLocks/>
          </p:cNvSpPr>
          <p:nvPr userDrawn="1"/>
        </p:nvSpPr>
        <p:spPr>
          <a:xfrm>
            <a:off x="2627784" y="6520259"/>
            <a:ext cx="4176464" cy="365125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>
                <a:solidFill>
                  <a:srgbClr val="C0C0C0"/>
                </a:solidFill>
              </a:rPr>
              <a:t>RÅDGIVNINGSCENTER TØNDER – MISBRUG</a:t>
            </a:r>
          </a:p>
          <a:p>
            <a:endParaRPr lang="da-DK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11188" y="1844824"/>
            <a:ext cx="6625108" cy="383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cxnSp>
        <p:nvCxnSpPr>
          <p:cNvPr id="9" name="Lige forbindelse 8"/>
          <p:cNvCxnSpPr/>
          <p:nvPr userDrawn="1"/>
        </p:nvCxnSpPr>
        <p:spPr bwMode="auto">
          <a:xfrm>
            <a:off x="899592" y="1628800"/>
            <a:ext cx="5904656" cy="0"/>
          </a:xfrm>
          <a:prstGeom prst="line">
            <a:avLst/>
          </a:prstGeom>
          <a:ln>
            <a:solidFill>
              <a:srgbClr val="339966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23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Familie og fingr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8000"/>
                    </a14:imgEffect>
                  </a14:imgLayer>
                </a14:imgProps>
              </a:ext>
            </a:extLst>
          </a:blip>
          <a:srcRect t="7396" b="8521"/>
          <a:stretch/>
        </p:blipFill>
        <p:spPr>
          <a:xfrm>
            <a:off x="3192" y="-27384"/>
            <a:ext cx="9141055" cy="6885384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579438"/>
            <a:ext cx="82311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11188" y="11572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4"/>
          <p:cNvSpPr txBox="1">
            <a:spLocks/>
          </p:cNvSpPr>
          <p:nvPr userDrawn="1"/>
        </p:nvSpPr>
        <p:spPr>
          <a:xfrm>
            <a:off x="2627784" y="6520259"/>
            <a:ext cx="4176464" cy="365125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>
                <a:solidFill>
                  <a:srgbClr val="C0C0C0"/>
                </a:solidFill>
              </a:rPr>
              <a:t>RÅDGIVNINGSCENTER TØNDER – MISBRUG</a:t>
            </a:r>
          </a:p>
          <a:p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3164-ABD7-464E-959E-D92898A9F5C1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ekstboks 9"/>
          <p:cNvSpPr txBox="1"/>
          <p:nvPr userDrawn="1"/>
        </p:nvSpPr>
        <p:spPr>
          <a:xfrm>
            <a:off x="2807804" y="651605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Rådgivningscenter Tønder - Misbrug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2477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80728"/>
            <a:ext cx="1275954" cy="32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lede 11" descr="vandmærke-75k"/>
          <p:cNvPicPr/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52" y="4563110"/>
            <a:ext cx="5494655" cy="22682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Pladsholder til sidefod 4"/>
          <p:cNvSpPr txBox="1">
            <a:spLocks/>
          </p:cNvSpPr>
          <p:nvPr userDrawn="1"/>
        </p:nvSpPr>
        <p:spPr>
          <a:xfrm>
            <a:off x="2627784" y="6520259"/>
            <a:ext cx="4176464" cy="365125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>
                <a:solidFill>
                  <a:srgbClr val="C0C0C0"/>
                </a:solidFill>
              </a:rPr>
              <a:t>RÅDGIVNINGSCENTER TØNDER – MISBRUG</a:t>
            </a:r>
          </a:p>
          <a:p>
            <a:endParaRPr lang="da-DK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9" y="579438"/>
            <a:ext cx="6841132" cy="72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11188" y="1484784"/>
            <a:ext cx="8229600" cy="419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34988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D725-B5B1-4FDB-859C-04817BFF1A29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30"/>
            <a:ext cx="9180512" cy="158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1147310" cy="129646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979">
            <a:off x="452104" y="-1012456"/>
            <a:ext cx="9042244" cy="8409491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250772"/>
            <a:ext cx="1440160" cy="1634612"/>
          </a:xfrm>
          <a:prstGeom prst="rect">
            <a:avLst/>
          </a:prstGeom>
        </p:spPr>
      </p:pic>
      <p:sp>
        <p:nvSpPr>
          <p:cNvPr id="9" name="Pladsholder til tekst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29274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D725-B5B1-4FDB-859C-04817BFF1A29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30"/>
            <a:ext cx="9144000" cy="698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1497078"/>
            <a:ext cx="5184576" cy="553232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986512"/>
            <a:ext cx="1656184" cy="1871488"/>
          </a:xfrm>
          <a:prstGeom prst="rect">
            <a:avLst/>
          </a:prstGeom>
        </p:spPr>
      </p:pic>
      <p:sp>
        <p:nvSpPr>
          <p:cNvPr id="8" name="Pladsholder til tekst 2"/>
          <p:cNvSpPr>
            <a:spLocks noGrp="1"/>
          </p:cNvSpPr>
          <p:nvPr>
            <p:ph idx="1"/>
          </p:nvPr>
        </p:nvSpPr>
        <p:spPr>
          <a:xfrm>
            <a:off x="3131840" y="1412776"/>
            <a:ext cx="5338936" cy="3273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67786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579438"/>
            <a:ext cx="82311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572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16688"/>
            <a:ext cx="21336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800"/>
            </a:lvl1pPr>
          </a:lstStyle>
          <a:p>
            <a:fld id="{B37CD725-B5B1-4FDB-859C-04817BFF1A29}" type="slidenum">
              <a:rPr lang="da-DK"/>
              <a:pPr/>
              <a:t>‹nr.›</a:t>
            </a:fld>
            <a:endParaRPr lang="da-D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53" r:id="rId2"/>
    <p:sldLayoutId id="2147483652" r:id="rId3"/>
    <p:sldLayoutId id="2147483664" r:id="rId4"/>
    <p:sldLayoutId id="2147483665" r:id="rId5"/>
    <p:sldLayoutId id="2147483651" r:id="rId6"/>
    <p:sldLayoutId id="2147483662" r:id="rId7"/>
    <p:sldLayoutId id="2147483667" r:id="rId8"/>
    <p:sldLayoutId id="2147483668" r:id="rId9"/>
    <p:sldLayoutId id="2147483666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dirty="0"/>
              <a:t>Tønder kommune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sz="2400" dirty="0"/>
              <a:t>Brugertilfredshed/effektmåling</a:t>
            </a:r>
          </a:p>
          <a:p>
            <a:pPr marL="0" indent="0" algn="ctr">
              <a:buNone/>
            </a:pPr>
            <a:r>
              <a:rPr lang="da-DK" sz="2400" dirty="0"/>
              <a:t>ved</a:t>
            </a:r>
          </a:p>
          <a:p>
            <a:pPr marL="0" indent="0" algn="ctr">
              <a:buNone/>
            </a:pPr>
            <a:endParaRPr lang="da-DK" sz="2400" dirty="0"/>
          </a:p>
          <a:p>
            <a:pPr marL="0" indent="0" algn="ctr">
              <a:buNone/>
            </a:pPr>
            <a:r>
              <a:rPr lang="da-DK" sz="2800" b="1" dirty="0"/>
              <a:t>TEM</a:t>
            </a:r>
          </a:p>
          <a:p>
            <a:pPr marL="0" indent="0" algn="ctr">
              <a:buNone/>
            </a:pPr>
            <a:endParaRPr lang="da-DK" sz="2800" b="1" dirty="0"/>
          </a:p>
          <a:p>
            <a:pPr marL="0" indent="0" algn="ctr">
              <a:buNone/>
            </a:pPr>
            <a:endParaRPr lang="da-DK" sz="2800" b="1" dirty="0"/>
          </a:p>
          <a:p>
            <a:pPr marL="0" indent="0" algn="ctr">
              <a:buNone/>
            </a:pPr>
            <a:r>
              <a:rPr lang="da-DK" sz="1600" dirty="0"/>
              <a:t>Ina Lorenzen Kier, Rådgivningscenter Tønder - Misbrug</a:t>
            </a:r>
          </a:p>
        </p:txBody>
      </p:sp>
    </p:spTree>
    <p:extLst>
      <p:ext uri="{BB962C8B-B14F-4D97-AF65-F5344CB8AC3E}">
        <p14:creationId xmlns:p14="http://schemas.microsoft.com/office/powerpoint/2010/main" val="1210554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dirty="0"/>
              <a:t>Eksempel på visning/grafer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086482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78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b="1" dirty="0"/>
              <a:t>          3 måneders opfølgning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TEM bruges</a:t>
            </a:r>
          </a:p>
          <a:p>
            <a:pPr>
              <a:buFontTx/>
              <a:buChar char="-"/>
            </a:pPr>
            <a:r>
              <a:rPr lang="da-DK" dirty="0"/>
              <a:t>i  samtalebehandling- status på udvikling her og nu samt længere tilbage danner grundlag for samtale og indhold. ” er jo her for at gøre det bedste for dig – sammen med dig ”</a:t>
            </a:r>
          </a:p>
          <a:p>
            <a:pPr>
              <a:buFontTx/>
              <a:buChar char="-"/>
            </a:pPr>
            <a:endParaRPr lang="da-DK" dirty="0"/>
          </a:p>
          <a:p>
            <a:pPr>
              <a:buFontTx/>
              <a:buChar char="-"/>
            </a:pPr>
            <a:endParaRPr lang="da-DK" dirty="0"/>
          </a:p>
          <a:p>
            <a:pPr>
              <a:buFontTx/>
              <a:buChar char="-"/>
            </a:pPr>
            <a:r>
              <a:rPr lang="da-DK" dirty="0"/>
              <a:t> en del i vores 3 måneders opfølgning  ” giver denne form for behandling / delmål mening ?  Hvad siger TEM i forhold til din og min vurdering af forløbet ? Skal vi ændre noget ?</a:t>
            </a:r>
          </a:p>
          <a:p>
            <a:pPr>
              <a:buFontTx/>
              <a:buChar char="-"/>
            </a:pPr>
            <a:r>
              <a:rPr lang="da-DK" dirty="0"/>
              <a:t>Udkomme beskrives i opfølgning skabelon 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488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dirty="0"/>
              <a:t>Eksempel på 3 måneders  </a:t>
            </a:r>
            <a:br>
              <a:rPr lang="da-DK" sz="3200" dirty="0"/>
            </a:br>
            <a:r>
              <a:rPr lang="da-DK" sz="3200" dirty="0"/>
              <a:t>evaluering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99685"/>
            <a:ext cx="8229600" cy="21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704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dirty="0"/>
              <a:t>Proces/opstart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a-DK" dirty="0"/>
              <a:t>Medarbejdere blev inddraget ved udfærdigelse af spørgsmål, vejledning, hvornår den udfyldes, anvendelse m.m.</a:t>
            </a:r>
          </a:p>
          <a:p>
            <a:pPr>
              <a:buFontTx/>
              <a:buChar char="-"/>
            </a:pPr>
            <a:r>
              <a:rPr lang="da-DK" dirty="0"/>
              <a:t>Drøftet på personale- og visitationsmøder – hvordan introduceres borger, hvordan kan det bruges i samtalen, hvordan bruges det ved opfølgning  </a:t>
            </a:r>
          </a:p>
          <a:p>
            <a:pPr>
              <a:buFontTx/>
              <a:buChar char="-"/>
            </a:pPr>
            <a:r>
              <a:rPr lang="da-DK" dirty="0"/>
              <a:t>Dato for opstart og opfølgning på processen</a:t>
            </a:r>
          </a:p>
          <a:p>
            <a:pPr>
              <a:buFontTx/>
              <a:buChar char="-"/>
            </a:pPr>
            <a:r>
              <a:rPr lang="da-DK" dirty="0"/>
              <a:t>Fokus på at implementere nyt </a:t>
            </a:r>
          </a:p>
          <a:p>
            <a:pPr>
              <a:buFontTx/>
              <a:buChar char="-"/>
            </a:pPr>
            <a:r>
              <a:rPr lang="da-DK" dirty="0"/>
              <a:t>Aftale næste etape - måling af generel data – analyse via fagsystem</a:t>
            </a:r>
          </a:p>
          <a:p>
            <a:pPr>
              <a:buFontTx/>
              <a:buChar char="-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8790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dirty="0"/>
              <a:t>Proces/udfordringer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a-DK" sz="1800" dirty="0"/>
              <a:t>Alt nyt er svært -medarbejder / borger. Hvad betyder det for mig?</a:t>
            </a:r>
          </a:p>
          <a:p>
            <a:pPr>
              <a:buFontTx/>
              <a:buChar char="-"/>
            </a:pPr>
            <a:r>
              <a:rPr lang="da-DK" sz="1800" dirty="0"/>
              <a:t>Indlære nye rytmer </a:t>
            </a:r>
          </a:p>
          <a:p>
            <a:pPr marL="0" indent="0">
              <a:buNone/>
            </a:pPr>
            <a:r>
              <a:rPr lang="da-DK" sz="1800" dirty="0"/>
              <a:t>-   huske skemaet – når det går stærkt </a:t>
            </a:r>
          </a:p>
          <a:p>
            <a:pPr>
              <a:buFontTx/>
              <a:buChar char="-"/>
            </a:pPr>
            <a:r>
              <a:rPr lang="da-DK" sz="1800" dirty="0"/>
              <a:t>usikkerhed - skal jeg evalueres af borgeren/skal jeg evaluere min behandler?</a:t>
            </a:r>
          </a:p>
          <a:p>
            <a:pPr>
              <a:buFontTx/>
              <a:buChar char="-"/>
            </a:pPr>
            <a:r>
              <a:rPr lang="da-DK" sz="1800" dirty="0"/>
              <a:t>Se det som støtte til god udvikling og ikke kritik </a:t>
            </a:r>
          </a:p>
          <a:p>
            <a:pPr>
              <a:buFontTx/>
              <a:buChar char="-"/>
            </a:pPr>
            <a:r>
              <a:rPr lang="da-DK" sz="1800" dirty="0"/>
              <a:t>Hvordan introducerer jeg, så det ikke er farvet af egen usikkerhed/jeg får svar der kan bruges </a:t>
            </a:r>
          </a:p>
          <a:p>
            <a:pPr>
              <a:buFontTx/>
              <a:buChar char="-"/>
            </a:pPr>
            <a:r>
              <a:rPr lang="da-DK" sz="1800" dirty="0"/>
              <a:t>Når borgeren ”</a:t>
            </a:r>
            <a:r>
              <a:rPr lang="da-DK" sz="1800" dirty="0" err="1"/>
              <a:t>pleaser</a:t>
            </a:r>
            <a:r>
              <a:rPr lang="da-DK" sz="1800" dirty="0"/>
              <a:t>”</a:t>
            </a:r>
          </a:p>
          <a:p>
            <a:pPr>
              <a:buFontTx/>
              <a:buChar char="-"/>
            </a:pPr>
            <a:r>
              <a:rPr lang="da-DK" sz="1800" dirty="0"/>
              <a:t>Når borgeren siger nej</a:t>
            </a:r>
          </a:p>
          <a:p>
            <a:pPr>
              <a:buFontTx/>
              <a:buChar char="-"/>
            </a:pPr>
            <a:r>
              <a:rPr lang="da-DK" sz="1800" dirty="0"/>
              <a:t>Udkomme kan ikke bruges til at sammenligne på tværs af kommuner  </a:t>
            </a:r>
          </a:p>
          <a:p>
            <a:pPr marL="0" indent="0">
              <a:buNone/>
            </a:pPr>
            <a:endParaRPr lang="da-DK" sz="1800" dirty="0"/>
          </a:p>
          <a:p>
            <a:pPr>
              <a:buFontTx/>
              <a:buChar char="-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0780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dirty="0"/>
              <a:t>Proces – positive erfaringer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Borger oplever at få stoppet op og tænkt over hvordan det går</a:t>
            </a:r>
          </a:p>
          <a:p>
            <a:r>
              <a:rPr lang="da-DK" dirty="0"/>
              <a:t>Visuel fremstilling af hvordan det går </a:t>
            </a:r>
          </a:p>
          <a:p>
            <a:r>
              <a:rPr lang="da-DK" dirty="0"/>
              <a:t>Hvordan hænger min udvikling/svingninger sammen med min hverdag og mine handlinger </a:t>
            </a:r>
          </a:p>
          <a:p>
            <a:r>
              <a:rPr lang="da-DK" dirty="0"/>
              <a:t>Styrke følelsen/oplevelsen - ”det går fremad”  </a:t>
            </a:r>
          </a:p>
          <a:p>
            <a:r>
              <a:rPr lang="da-DK" dirty="0"/>
              <a:t>Hjælp til at blive en god medspiller / hjælper</a:t>
            </a:r>
          </a:p>
          <a:p>
            <a:r>
              <a:rPr lang="da-DK" dirty="0"/>
              <a:t>TEM bruges til at se om indsats – mål/delmål m.m. virker </a:t>
            </a:r>
          </a:p>
          <a:p>
            <a:r>
              <a:rPr lang="da-DK" dirty="0"/>
              <a:t>Giver anledning til gode snakke og justeringer af samtaler og behandlingsplan </a:t>
            </a:r>
          </a:p>
          <a:p>
            <a:r>
              <a:rPr lang="da-DK" dirty="0"/>
              <a:t>Borger oplever af at have indflydelse på egen behandling – aktiv aktør i eget liv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2329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6000" b="1" dirty="0"/>
              <a:t>    Spørgsmål ?</a:t>
            </a:r>
          </a:p>
          <a:p>
            <a:pPr marL="0" indent="0">
              <a:buNone/>
            </a:pPr>
            <a:endParaRPr lang="da-DK" sz="6000" b="1" dirty="0"/>
          </a:p>
        </p:txBody>
      </p:sp>
    </p:spTree>
    <p:extLst>
      <p:ext uri="{BB962C8B-B14F-4D97-AF65-F5344CB8AC3E}">
        <p14:creationId xmlns:p14="http://schemas.microsoft.com/office/powerpoint/2010/main" val="204676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dirty="0"/>
              <a:t>Hvorfor TEM?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Kommende krav og fokus på måling af brugertilfredshed og effekt</a:t>
            </a:r>
          </a:p>
          <a:p>
            <a:r>
              <a:rPr lang="da-DK" dirty="0"/>
              <a:t>Systematik i dokumentation af udvikling eller mangel på samme</a:t>
            </a:r>
          </a:p>
          <a:p>
            <a:r>
              <a:rPr lang="da-DK" dirty="0"/>
              <a:t>Mulighed for at kunne lave undersøgelser på borger niveau og på sigt generel niveau</a:t>
            </a:r>
          </a:p>
          <a:p>
            <a:r>
              <a:rPr lang="da-DK" dirty="0"/>
              <a:t>Bedre grundlag for justering af indsats</a:t>
            </a:r>
          </a:p>
          <a:p>
            <a:r>
              <a:rPr lang="da-DK" dirty="0"/>
              <a:t>Redskab, der skulle give ”mest muligt” mening i forhold til dagligt behandlingsarbejde, borgeren og medarbejderen</a:t>
            </a:r>
          </a:p>
          <a:p>
            <a:r>
              <a:rPr lang="da-DK" dirty="0"/>
              <a:t>Enkel, simpel og ikke alt for store omkostninger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33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dirty="0"/>
              <a:t>Hvilke muligheder?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                   Undersøgt hvad der findes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2800" b="1" dirty="0"/>
              <a:t>FIT</a:t>
            </a:r>
            <a:r>
              <a:rPr lang="da-DK" dirty="0"/>
              <a:t> </a:t>
            </a:r>
          </a:p>
          <a:p>
            <a:pPr marL="0" indent="0">
              <a:buNone/>
            </a:pPr>
            <a:r>
              <a:rPr lang="da-DK" dirty="0"/>
              <a:t>                       </a:t>
            </a:r>
            <a:r>
              <a:rPr lang="da-DK" b="1" dirty="0"/>
              <a:t>Center for rusmiddelforsknings - TEM     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                                            </a:t>
            </a:r>
            <a:r>
              <a:rPr lang="da-DK" sz="2400" b="1" dirty="0"/>
              <a:t>LUP</a:t>
            </a:r>
            <a:r>
              <a:rPr lang="da-DK" b="1" dirty="0"/>
              <a:t>    </a:t>
            </a:r>
          </a:p>
          <a:p>
            <a:pPr marL="0" indent="0">
              <a:buNone/>
            </a:pPr>
            <a:r>
              <a:rPr lang="da-DK" b="1" dirty="0"/>
              <a:t>            Quest                                     </a:t>
            </a:r>
          </a:p>
          <a:p>
            <a:pPr marL="0" indent="0">
              <a:buNone/>
            </a:pPr>
            <a:r>
              <a:rPr lang="da-DK" b="1" dirty="0"/>
              <a:t>                                                               m.m.</a:t>
            </a:r>
          </a:p>
        </p:txBody>
      </p:sp>
    </p:spTree>
    <p:extLst>
      <p:ext uri="{BB962C8B-B14F-4D97-AF65-F5344CB8AC3E}">
        <p14:creationId xmlns:p14="http://schemas.microsoft.com/office/powerpoint/2010/main" val="336635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dirty="0"/>
              <a:t>Vores TEM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2400" b="1" dirty="0"/>
              <a:t>Vi  ”lånte ideer” lidt hist og pist og lavede vores  egen model og kaldte det TEM</a:t>
            </a:r>
          </a:p>
          <a:p>
            <a:pPr marL="0" indent="0">
              <a:buNone/>
            </a:pPr>
            <a:r>
              <a:rPr lang="da-DK" sz="2400" dirty="0"/>
              <a:t> - forkortelse af trivsel og effekt måling </a:t>
            </a:r>
          </a:p>
        </p:txBody>
      </p:sp>
    </p:spTree>
    <p:extLst>
      <p:ext uri="{BB962C8B-B14F-4D97-AF65-F5344CB8AC3E}">
        <p14:creationId xmlns:p14="http://schemas.microsoft.com/office/powerpoint/2010/main" val="121152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dirty="0"/>
              <a:t>Hvornår udfyldes/bruges</a:t>
            </a:r>
            <a:br>
              <a:rPr lang="da-DK" sz="3200" dirty="0"/>
            </a:br>
            <a:r>
              <a:rPr lang="da-DK" sz="3200" dirty="0"/>
              <a:t>TEM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/>
              <a:t>Formål</a:t>
            </a:r>
            <a:r>
              <a:rPr lang="da-DK" sz="2400" dirty="0"/>
              <a:t>: </a:t>
            </a:r>
            <a:r>
              <a:rPr lang="da-DK" sz="1800" dirty="0"/>
              <a:t>at både borger og behandler får mulighed for at fordybe sig i processen om udbytte og effekt af behandlingen via skema og dialog </a:t>
            </a:r>
          </a:p>
          <a:p>
            <a:pPr marL="0" indent="0">
              <a:buNone/>
            </a:pPr>
            <a:r>
              <a:rPr lang="da-DK" b="1" dirty="0"/>
              <a:t>Målgruppe</a:t>
            </a:r>
            <a:r>
              <a:rPr lang="da-DK" sz="2400" dirty="0"/>
              <a:t>: </a:t>
            </a:r>
            <a:r>
              <a:rPr lang="da-DK" sz="1800" dirty="0"/>
              <a:t>borgere i alkohol- og stofbehandling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Hvornår: </a:t>
            </a:r>
            <a:r>
              <a:rPr lang="da-DK" sz="1800" dirty="0"/>
              <a:t>udfyldes hver gang ved gruppebehandling, individuelle samtaler, familie- eller parsamtaler - ved ambulant dagbehandling udfyldes det en gang ugentlig </a:t>
            </a:r>
          </a:p>
          <a:p>
            <a:pPr marL="0" indent="0">
              <a:buNone/>
            </a:pPr>
            <a:r>
              <a:rPr lang="da-DK" b="1" dirty="0"/>
              <a:t>Registrering: </a:t>
            </a:r>
            <a:r>
              <a:rPr lang="da-DK" sz="1800" dirty="0"/>
              <a:t>scannes/</a:t>
            </a:r>
            <a:r>
              <a:rPr lang="da-DK" sz="1800" dirty="0" err="1"/>
              <a:t>tastes</a:t>
            </a:r>
            <a:r>
              <a:rPr lang="da-DK" sz="1800" dirty="0"/>
              <a:t> ind i fagsystem  </a:t>
            </a:r>
          </a:p>
          <a:p>
            <a:pPr marL="0" indent="0">
              <a:buNone/>
            </a:pPr>
            <a:r>
              <a:rPr lang="da-DK" b="1" dirty="0"/>
              <a:t>Anvendes : </a:t>
            </a:r>
            <a:r>
              <a:rPr lang="da-DK" sz="1800" dirty="0"/>
              <a:t>under samtalen og ved 3 måneders opfølgning </a:t>
            </a:r>
          </a:p>
        </p:txBody>
      </p:sp>
    </p:spTree>
    <p:extLst>
      <p:ext uri="{BB962C8B-B14F-4D97-AF65-F5344CB8AC3E}">
        <p14:creationId xmlns:p14="http://schemas.microsoft.com/office/powerpoint/2010/main" val="2899275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dirty="0"/>
              <a:t>Eksempel -TEM skema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230" y="1916113"/>
            <a:ext cx="5409516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70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dirty="0"/>
              <a:t>Eksempel -TEM skema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47" y="1916113"/>
            <a:ext cx="8020081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44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dirty="0"/>
              <a:t>Tem skema – borger med</a:t>
            </a:r>
            <a:br>
              <a:rPr lang="da-DK" sz="3200" dirty="0"/>
            </a:br>
            <a:r>
              <a:rPr lang="da-DK" sz="3200" dirty="0"/>
              <a:t>kognitiv udfordring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2070894"/>
            <a:ext cx="46482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43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dirty="0"/>
              <a:t>Eksempel på visning/grafer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863553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38766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45823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AACC6A"/>
      </a:accent1>
      <a:accent2>
        <a:srgbClr val="333399"/>
      </a:accent2>
      <a:accent3>
        <a:srgbClr val="AAAAAA"/>
      </a:accent3>
      <a:accent4>
        <a:srgbClr val="DADADA"/>
      </a:accent4>
      <a:accent5>
        <a:srgbClr val="D2E2B9"/>
      </a:accent5>
      <a:accent6>
        <a:srgbClr val="2D2D8A"/>
      </a:accent6>
      <a:hlink>
        <a:srgbClr val="009999"/>
      </a:hlink>
      <a:folHlink>
        <a:srgbClr val="99CCFF"/>
      </a:folHlink>
    </a:clrScheme>
    <a:fontScheme name="Brugerdefinere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801688" marR="0" indent="-801688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a-DK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801688" marR="0" indent="-801688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a-DK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FFE2FF"/>
        </a:accent5>
        <a:accent6>
          <a:srgbClr val="8AB9E7"/>
        </a:accent6>
        <a:hlink>
          <a:srgbClr val="99CC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00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E75C"/>
        </a:accent6>
        <a:hlink>
          <a:srgbClr val="99CC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ACC6A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D2E2B9"/>
        </a:accent5>
        <a:accent6>
          <a:srgbClr val="E7E75C"/>
        </a:accent6>
        <a:hlink>
          <a:srgbClr val="99CC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FFD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BC00"/>
        </a:accent6>
        <a:hlink>
          <a:srgbClr val="008600"/>
        </a:hlink>
        <a:folHlink>
          <a:srgbClr val="005F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946F9245C7F541B1A4188F0242F016" ma:contentTypeVersion="4" ma:contentTypeDescription="Opret et nyt dokument." ma:contentTypeScope="" ma:versionID="92394802c084ae882098dc54296ba824">
  <xsd:schema xmlns:xsd="http://www.w3.org/2001/XMLSchema" xmlns:xs="http://www.w3.org/2001/XMLSchema" xmlns:p="http://schemas.microsoft.com/office/2006/metadata/properties" xmlns:ns2="9363e465-7431-4576-b695-e57b65725e52" xmlns:ns3="d7e511f9-52f5-4e9b-b6b2-d0baf13b1007" targetNamespace="http://schemas.microsoft.com/office/2006/metadata/properties" ma:root="true" ma:fieldsID="6487692a7cb7a8c701370a0f3a06c484" ns2:_="" ns3:_="">
    <xsd:import namespace="9363e465-7431-4576-b695-e57b65725e52"/>
    <xsd:import namespace="d7e511f9-52f5-4e9b-b6b2-d0baf13b10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3e465-7431-4576-b695-e57b65725e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511f9-52f5-4e9b-b6b2-d0baf13b10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31E514-5920-4CB6-B1EB-CCA609D08095}"/>
</file>

<file path=customXml/itemProps2.xml><?xml version="1.0" encoding="utf-8"?>
<ds:datastoreItem xmlns:ds="http://schemas.openxmlformats.org/officeDocument/2006/customXml" ds:itemID="{5C461E7A-0028-4D06-A4B2-67AE6182CA13}"/>
</file>

<file path=customXml/itemProps3.xml><?xml version="1.0" encoding="utf-8"?>
<ds:datastoreItem xmlns:ds="http://schemas.openxmlformats.org/officeDocument/2006/customXml" ds:itemID="{9051D415-F40C-472E-B890-7CDFDCF2005A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627</TotalTime>
  <Words>588</Words>
  <Application>Microsoft Office PowerPoint</Application>
  <PresentationFormat>Skærmshow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2" baseType="lpstr">
      <vt:lpstr>Georgia</vt:lpstr>
      <vt:lpstr>Symbol</vt:lpstr>
      <vt:lpstr>Times</vt:lpstr>
      <vt:lpstr>Verdana</vt:lpstr>
      <vt:lpstr>Wingdings</vt:lpstr>
      <vt:lpstr>blank</vt:lpstr>
      <vt:lpstr>Tønder kommune </vt:lpstr>
      <vt:lpstr>Hvorfor TEM?</vt:lpstr>
      <vt:lpstr>Hvilke muligheder?</vt:lpstr>
      <vt:lpstr>Vores TEM</vt:lpstr>
      <vt:lpstr>Hvornår udfyldes/bruges TEM</vt:lpstr>
      <vt:lpstr>Eksempel -TEM skema</vt:lpstr>
      <vt:lpstr>Eksempel -TEM skema</vt:lpstr>
      <vt:lpstr>Tem skema – borger med kognitiv udfordring </vt:lpstr>
      <vt:lpstr>Eksempel på visning/grafer</vt:lpstr>
      <vt:lpstr>Eksempel på visning/grafer</vt:lpstr>
      <vt:lpstr>          3 måneders opfølgning</vt:lpstr>
      <vt:lpstr>Eksempel på 3 måneders   evaluering </vt:lpstr>
      <vt:lpstr>Proces/opstart</vt:lpstr>
      <vt:lpstr>Proces/udfordringer </vt:lpstr>
      <vt:lpstr>Proces – positive erfaringer</vt:lpstr>
      <vt:lpstr>PowerPoint-præsentation</vt:lpstr>
    </vt:vector>
  </TitlesOfParts>
  <Company>Sønderborg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0</dc:title>
  <dc:creator>DKTHKI</dc:creator>
  <cp:lastModifiedBy>Freja Jørgensen</cp:lastModifiedBy>
  <cp:revision>68</cp:revision>
  <cp:lastPrinted>2020-09-17T11:11:45Z</cp:lastPrinted>
  <dcterms:created xsi:type="dcterms:W3CDTF">2015-05-26T12:48:40Z</dcterms:created>
  <dcterms:modified xsi:type="dcterms:W3CDTF">2020-10-08T12:50:07Z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0x0101003D946F9245C7F541B1A4188F0242F016</vt:lpwstr>
  </property>
  <property fmtid="{D5CDD505-2E9C-101B-9397-08002B2CF9AE}" pid="3" name="Order">
    <vt:r8>5028900</vt:r8>
  </property>
</Properties>
</file>