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7" r:id="rId5"/>
    <p:sldId id="258" r:id="rId6"/>
    <p:sldId id="1689" r:id="rId7"/>
    <p:sldId id="1685" r:id="rId8"/>
    <p:sldId id="381" r:id="rId9"/>
    <p:sldId id="343" r:id="rId10"/>
    <p:sldId id="344" r:id="rId11"/>
    <p:sldId id="326" r:id="rId12"/>
    <p:sldId id="259" r:id="rId13"/>
    <p:sldId id="337" r:id="rId14"/>
    <p:sldId id="327" r:id="rId15"/>
    <p:sldId id="273" r:id="rId16"/>
    <p:sldId id="307" r:id="rId17"/>
    <p:sldId id="328" r:id="rId18"/>
    <p:sldId id="339" r:id="rId19"/>
    <p:sldId id="329" r:id="rId20"/>
    <p:sldId id="355" r:id="rId21"/>
    <p:sldId id="330" r:id="rId22"/>
    <p:sldId id="290" r:id="rId23"/>
    <p:sldId id="298" r:id="rId24"/>
    <p:sldId id="324" r:id="rId25"/>
    <p:sldId id="373" r:id="rId26"/>
    <p:sldId id="1686" r:id="rId27"/>
    <p:sldId id="382" r:id="rId28"/>
    <p:sldId id="1687" r:id="rId29"/>
    <p:sldId id="383" r:id="rId30"/>
    <p:sldId id="1688" r:id="rId31"/>
    <p:sldId id="384" r:id="rId32"/>
    <p:sldId id="385" r:id="rId33"/>
    <p:sldId id="1676" r:id="rId34"/>
    <p:sldId id="835" r:id="rId35"/>
    <p:sldId id="834" r:id="rId36"/>
    <p:sldId id="849" r:id="rId37"/>
    <p:sldId id="895" r:id="rId38"/>
    <p:sldId id="1677" r:id="rId39"/>
    <p:sldId id="1684" r:id="rId40"/>
    <p:sldId id="1690" r:id="rId41"/>
    <p:sldId id="902" r:id="rId42"/>
    <p:sldId id="534" r:id="rId43"/>
    <p:sldId id="536" r:id="rId44"/>
    <p:sldId id="505" r:id="rId45"/>
    <p:sldId id="516" r:id="rId46"/>
    <p:sldId id="924" r:id="rId47"/>
    <p:sldId id="929" r:id="rId48"/>
    <p:sldId id="1692" r:id="rId49"/>
    <p:sldId id="1691" r:id="rId50"/>
    <p:sldId id="267" r:id="rId5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CC"/>
    <a:srgbClr val="FFCC33"/>
    <a:srgbClr val="330066"/>
    <a:srgbClr val="CC0066"/>
    <a:srgbClr val="00D4C4"/>
    <a:srgbClr val="FFFFFF"/>
    <a:srgbClr val="E3E3E3"/>
    <a:srgbClr val="03B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65E9E-E508-4A9D-8FE7-6CD79ADC20FE}" v="60" dt="2021-01-26T08:30:34.710"/>
    <p1510:client id="{62FE883A-F15C-4D96-B5FB-2A82949793A3}" v="1" dt="2021-01-27T07:48:47.43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0"/>
  </p:normalViewPr>
  <p:slideViewPr>
    <p:cSldViewPr snapToGrid="0" snapToObjects="1">
      <p:cViewPr varScale="1">
        <p:scale>
          <a:sx n="104" d="100"/>
          <a:sy n="104" d="100"/>
        </p:scale>
        <p:origin x="7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K:\PHD\Alkohol%20og%20Samfund\2020\04%20Analyse\01%20Research\01%20Posttest\Brugerunders&#248;gelse%20&amp;%20kampagneevaluering\04%20DATA\KVANTITATIV\01%20EXCEL\Alkohol%20&amp;%20samfund%20r&#229;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K:\PHD\Alkohol%20og%20Samfund\2020\04%20Analyse\01%20Research\01%20Posttest\Brugerunders&#248;gelse%20&amp;%20kampagneevaluering\04%20DATA\KVANTITATIV\01%20EXCEL\Alkohol%20&amp;%20samfund%20r&#229;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stalkohologsamfunddk\RushFiles\Alkohol%20&amp;%20Samfund%20-%20Data\Projekter\Respektkampagner\Respektkampagne%202020\Evaluering\Adf&#230;rdsm&#229;ling\F&#230;rdig%20Samlet%20overblik%20indskrivninger%202020%20Aarhus,%20Esbjerg,%20Odense,%20Novav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stalkohologsamfunddk\RushFiles\Alkohol%20&amp;%20Samfund%20-%20Data\Projekter\Respektkampagner\Respektkampagne%202020\Evaluering\Adf&#230;rdsm&#229;ling\F&#230;rdig%20Samlet%20overblik%20indskrivninger%202020%20Aarhus,%20Esbjerg,%20Odense,%20Novavi.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31481481481481E-2"/>
          <c:y val="3.4796357864973197E-2"/>
          <c:w val="0.97453703703703709"/>
          <c:h val="0.88006838717262281"/>
        </c:manualLayout>
      </c:layout>
      <c:barChart>
        <c:barDir val="col"/>
        <c:grouping val="clustered"/>
        <c:varyColors val="0"/>
        <c:ser>
          <c:idx val="0"/>
          <c:order val="0"/>
          <c:tx>
            <c:v>Postmåling</c:v>
          </c:tx>
          <c:spPr>
            <a:solidFill>
              <a:srgbClr val="330066"/>
            </a:solidFill>
            <a:ln>
              <a:noFill/>
            </a:ln>
            <a:effectLst/>
          </c:spPr>
          <c:invertIfNegative val="0"/>
          <c:dPt>
            <c:idx val="4"/>
            <c:invertIfNegative val="0"/>
            <c:bubble3D val="0"/>
            <c:spPr>
              <a:solidFill>
                <a:srgbClr val="330066"/>
              </a:solidFill>
              <a:ln>
                <a:solidFill>
                  <a:srgbClr val="FFCC33"/>
                </a:solidFill>
              </a:ln>
              <a:effectLst/>
            </c:spPr>
            <c:extLst>
              <c:ext xmlns:c16="http://schemas.microsoft.com/office/drawing/2014/chart" uri="{C3380CC4-5D6E-409C-BE32-E72D297353CC}">
                <c16:uniqueId val="{00000000-EE81-4FF8-B5F3-44266598440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'Spejl - Kampagne'!$C$108:$C$113</c:f>
              <c:strCache>
                <c:ptCount val="6"/>
                <c:pt idx="0">
                  <c:v>Meget dårlig</c:v>
                </c:pt>
                <c:pt idx="1">
                  <c:v>Lidt dårlig</c:v>
                </c:pt>
                <c:pt idx="2">
                  <c:v>Hverken god eller dårlig</c:v>
                </c:pt>
                <c:pt idx="3">
                  <c:v>Lidt god</c:v>
                </c:pt>
                <c:pt idx="4">
                  <c:v>Meget god</c:v>
                </c:pt>
                <c:pt idx="5">
                  <c:v>Ved ikke</c:v>
                </c:pt>
              </c:strCache>
            </c:strRef>
          </c:cat>
          <c:val>
            <c:numRef>
              <c:f>'Spejl - Kampagne'!$D$108:$D$113</c:f>
              <c:numCache>
                <c:formatCode>0%</c:formatCode>
                <c:ptCount val="6"/>
                <c:pt idx="0">
                  <c:v>2.1698377335389506E-2</c:v>
                </c:pt>
                <c:pt idx="1">
                  <c:v>1.8455342144858354E-2</c:v>
                </c:pt>
                <c:pt idx="2">
                  <c:v>9.9880342345180159E-2</c:v>
                </c:pt>
                <c:pt idx="3">
                  <c:v>0.20595074239169647</c:v>
                </c:pt>
                <c:pt idx="4">
                  <c:v>0.63311405584714275</c:v>
                </c:pt>
                <c:pt idx="5">
                  <c:v>2.0901139935739367E-2</c:v>
                </c:pt>
              </c:numCache>
            </c:numRef>
          </c:val>
          <c:extLst>
            <c:ext xmlns:c16="http://schemas.microsoft.com/office/drawing/2014/chart" uri="{C3380CC4-5D6E-409C-BE32-E72D297353CC}">
              <c16:uniqueId val="{00000000-76C1-493D-A924-E378CB6766D5}"/>
            </c:ext>
          </c:extLst>
        </c:ser>
        <c:dLbls>
          <c:showLegendKey val="0"/>
          <c:showVal val="1"/>
          <c:showCatName val="0"/>
          <c:showSerName val="0"/>
          <c:showPercent val="0"/>
          <c:showBubbleSize val="0"/>
        </c:dLbls>
        <c:gapWidth val="75"/>
        <c:axId val="2010972367"/>
        <c:axId val="2013231679"/>
      </c:barChart>
      <c:catAx>
        <c:axId val="201097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2013231679"/>
        <c:crosses val="autoZero"/>
        <c:auto val="1"/>
        <c:lblAlgn val="ctr"/>
        <c:lblOffset val="100"/>
        <c:noMultiLvlLbl val="0"/>
      </c:catAx>
      <c:valAx>
        <c:axId val="2013231679"/>
        <c:scaling>
          <c:orientation val="minMax"/>
          <c:max val="1"/>
        </c:scaling>
        <c:delete val="1"/>
        <c:axPos val="l"/>
        <c:numFmt formatCode="0%" sourceLinked="1"/>
        <c:majorTickMark val="out"/>
        <c:minorTickMark val="none"/>
        <c:tickLblPos val="nextTo"/>
        <c:crossAx val="20109723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Spejl!$D$453</c:f>
              <c:strCache>
                <c:ptCount val="1"/>
                <c:pt idx="0">
                  <c:v>Præmåling</c:v>
                </c:pt>
              </c:strCache>
            </c:strRef>
          </c:tx>
          <c:spPr>
            <a:solidFill>
              <a:srgbClr val="FFCC33"/>
            </a:solidFill>
            <a:ln>
              <a:solidFill>
                <a:srgbClr val="FFCC3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Spejl!$C$455:$C$459</c:f>
              <c:strCache>
                <c:ptCount val="5"/>
                <c:pt idx="0">
                  <c:v>Lav social klasse</c:v>
                </c:pt>
                <c:pt idx="1">
                  <c:v>Middelklassen</c:v>
                </c:pt>
                <c:pt idx="2">
                  <c:v>Overklassen</c:v>
                </c:pt>
                <c:pt idx="3">
                  <c:v>Alle er lige tilbøjelige</c:v>
                </c:pt>
                <c:pt idx="4">
                  <c:v>Ved ikke</c:v>
                </c:pt>
              </c:strCache>
            </c:strRef>
          </c:cat>
          <c:val>
            <c:numRef>
              <c:f>Spejl!$D$455:$D$459</c:f>
              <c:numCache>
                <c:formatCode>0%</c:formatCode>
                <c:ptCount val="5"/>
                <c:pt idx="0">
                  <c:v>0.20976795996574515</c:v>
                </c:pt>
                <c:pt idx="1">
                  <c:v>4.8215074283665602E-2</c:v>
                </c:pt>
                <c:pt idx="2">
                  <c:v>0.10377056645755285</c:v>
                </c:pt>
                <c:pt idx="3">
                  <c:v>0.62840010871251006</c:v>
                </c:pt>
                <c:pt idx="4">
                  <c:v>8.1022906321805102E-2</c:v>
                </c:pt>
              </c:numCache>
            </c:numRef>
          </c:val>
          <c:extLst>
            <c:ext xmlns:c16="http://schemas.microsoft.com/office/drawing/2014/chart" uri="{C3380CC4-5D6E-409C-BE32-E72D297353CC}">
              <c16:uniqueId val="{00000000-76C1-493D-A924-E378CB6766D5}"/>
            </c:ext>
          </c:extLst>
        </c:ser>
        <c:ser>
          <c:idx val="1"/>
          <c:order val="1"/>
          <c:tx>
            <c:strRef>
              <c:f>Spejl!$E$453</c:f>
              <c:strCache>
                <c:ptCount val="1"/>
                <c:pt idx="0">
                  <c:v>Postmåling</c:v>
                </c:pt>
              </c:strCache>
            </c:strRef>
          </c:tx>
          <c:spPr>
            <a:solidFill>
              <a:srgbClr val="330066"/>
            </a:solidFill>
            <a:ln>
              <a:solidFill>
                <a:srgbClr val="330066"/>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da-DK"/>
                </a:p>
              </c:txPr>
              <c:showLegendKey val="0"/>
              <c:showVal val="1"/>
              <c:showCatName val="0"/>
              <c:showSerName val="0"/>
              <c:showPercent val="0"/>
              <c:showBubbleSize val="0"/>
              <c:extLst>
                <c:ext xmlns:c16="http://schemas.microsoft.com/office/drawing/2014/chart" uri="{C3380CC4-5D6E-409C-BE32-E72D297353CC}">
                  <c16:uniqueId val="{00000000-8A9B-4166-925E-FED474C61E57}"/>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da-DK"/>
                </a:p>
              </c:txPr>
              <c:showLegendKey val="0"/>
              <c:showVal val="1"/>
              <c:showCatName val="0"/>
              <c:showSerName val="0"/>
              <c:showPercent val="0"/>
              <c:showBubbleSize val="0"/>
              <c:extLst>
                <c:ext xmlns:c16="http://schemas.microsoft.com/office/drawing/2014/chart" uri="{C3380CC4-5D6E-409C-BE32-E72D297353CC}">
                  <c16:uniqueId val="{00000001-8A9B-4166-925E-FED474C61E57}"/>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B050"/>
                      </a:solidFill>
                      <a:latin typeface="+mn-lt"/>
                      <a:ea typeface="+mn-ea"/>
                      <a:cs typeface="+mn-cs"/>
                    </a:defRPr>
                  </a:pPr>
                  <a:endParaRPr lang="da-DK"/>
                </a:p>
              </c:txPr>
              <c:showLegendKey val="0"/>
              <c:showVal val="1"/>
              <c:showCatName val="0"/>
              <c:showSerName val="0"/>
              <c:showPercent val="0"/>
              <c:showBubbleSize val="0"/>
              <c:extLst>
                <c:ext xmlns:c16="http://schemas.microsoft.com/office/drawing/2014/chart" uri="{C3380CC4-5D6E-409C-BE32-E72D297353CC}">
                  <c16:uniqueId val="{00000002-8A9B-4166-925E-FED474C61E5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Spejl!$C$455:$C$459</c:f>
              <c:strCache>
                <c:ptCount val="5"/>
                <c:pt idx="0">
                  <c:v>Lav social klasse</c:v>
                </c:pt>
                <c:pt idx="1">
                  <c:v>Middelklassen</c:v>
                </c:pt>
                <c:pt idx="2">
                  <c:v>Overklassen</c:v>
                </c:pt>
                <c:pt idx="3">
                  <c:v>Alle er lige tilbøjelige</c:v>
                </c:pt>
                <c:pt idx="4">
                  <c:v>Ved ikke</c:v>
                </c:pt>
              </c:strCache>
            </c:strRef>
          </c:cat>
          <c:val>
            <c:numRef>
              <c:f>Spejl!$E$455:$E$459</c:f>
              <c:numCache>
                <c:formatCode>0%</c:formatCode>
                <c:ptCount val="5"/>
                <c:pt idx="0">
                  <c:v>0.17050540277379703</c:v>
                </c:pt>
                <c:pt idx="1">
                  <c:v>5.2937076133544501E-2</c:v>
                </c:pt>
                <c:pt idx="2">
                  <c:v>8.2292588268835107E-2</c:v>
                </c:pt>
                <c:pt idx="3">
                  <c:v>0.69886932534988799</c:v>
                </c:pt>
                <c:pt idx="4">
                  <c:v>6.425872143946755E-2</c:v>
                </c:pt>
              </c:numCache>
            </c:numRef>
          </c:val>
          <c:extLst>
            <c:ext xmlns:c16="http://schemas.microsoft.com/office/drawing/2014/chart" uri="{C3380CC4-5D6E-409C-BE32-E72D297353CC}">
              <c16:uniqueId val="{00000000-D07F-431B-9564-728CA073A62F}"/>
            </c:ext>
          </c:extLst>
        </c:ser>
        <c:dLbls>
          <c:showLegendKey val="0"/>
          <c:showVal val="1"/>
          <c:showCatName val="0"/>
          <c:showSerName val="0"/>
          <c:showPercent val="0"/>
          <c:showBubbleSize val="0"/>
        </c:dLbls>
        <c:gapWidth val="95"/>
        <c:overlap val="-10"/>
        <c:axId val="2010972367"/>
        <c:axId val="2013231679"/>
      </c:barChart>
      <c:catAx>
        <c:axId val="201097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2013231679"/>
        <c:crosses val="autoZero"/>
        <c:auto val="1"/>
        <c:lblAlgn val="ctr"/>
        <c:lblOffset val="100"/>
        <c:noMultiLvlLbl val="0"/>
      </c:catAx>
      <c:valAx>
        <c:axId val="2013231679"/>
        <c:scaling>
          <c:orientation val="minMax"/>
          <c:max val="1"/>
        </c:scaling>
        <c:delete val="1"/>
        <c:axPos val="l"/>
        <c:numFmt formatCode="0%" sourceLinked="1"/>
        <c:majorTickMark val="out"/>
        <c:minorTickMark val="none"/>
        <c:tickLblPos val="nextTo"/>
        <c:crossAx val="20109723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da-DK"/>
              <a:t>Odense Indskrivninger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a-DK"/>
        </a:p>
      </c:txPr>
    </c:title>
    <c:autoTitleDeleted val="0"/>
    <c:plotArea>
      <c:layout/>
      <c:barChart>
        <c:barDir val="col"/>
        <c:grouping val="clustered"/>
        <c:varyColors val="0"/>
        <c:ser>
          <c:idx val="0"/>
          <c:order val="0"/>
          <c:tx>
            <c:strRef>
              <c:f>'Ark1'!$C$54</c:f>
              <c:strCache>
                <c:ptCount val="1"/>
                <c:pt idx="0">
                  <c:v>2018</c:v>
                </c:pt>
              </c:strCache>
            </c:strRef>
          </c:tx>
          <c:spPr>
            <a:solidFill>
              <a:schemeClr val="accent1"/>
            </a:solidFill>
            <a:ln>
              <a:noFill/>
            </a:ln>
            <a:effectLst/>
          </c:spPr>
          <c:invertIfNegative val="0"/>
          <c:cat>
            <c:strRef>
              <c:f>'Ark1'!$B$55:$B$66</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'Ark1'!$C$55:$C$66</c:f>
              <c:numCache>
                <c:formatCode>General</c:formatCode>
                <c:ptCount val="12"/>
                <c:pt idx="0">
                  <c:v>52</c:v>
                </c:pt>
                <c:pt idx="1">
                  <c:v>64</c:v>
                </c:pt>
                <c:pt idx="2">
                  <c:v>51</c:v>
                </c:pt>
                <c:pt idx="3">
                  <c:v>57</c:v>
                </c:pt>
                <c:pt idx="4">
                  <c:v>50</c:v>
                </c:pt>
                <c:pt idx="5">
                  <c:v>56</c:v>
                </c:pt>
                <c:pt idx="6">
                  <c:v>53</c:v>
                </c:pt>
                <c:pt idx="7">
                  <c:v>60</c:v>
                </c:pt>
                <c:pt idx="8">
                  <c:v>67</c:v>
                </c:pt>
                <c:pt idx="9">
                  <c:v>56</c:v>
                </c:pt>
                <c:pt idx="10">
                  <c:v>50</c:v>
                </c:pt>
                <c:pt idx="11">
                  <c:v>42</c:v>
                </c:pt>
              </c:numCache>
            </c:numRef>
          </c:val>
          <c:extLst>
            <c:ext xmlns:c16="http://schemas.microsoft.com/office/drawing/2014/chart" uri="{C3380CC4-5D6E-409C-BE32-E72D297353CC}">
              <c16:uniqueId val="{00000000-58C8-47A4-BC87-A024FF84B864}"/>
            </c:ext>
          </c:extLst>
        </c:ser>
        <c:ser>
          <c:idx val="1"/>
          <c:order val="1"/>
          <c:tx>
            <c:strRef>
              <c:f>'Ark1'!$D$54</c:f>
              <c:strCache>
                <c:ptCount val="1"/>
                <c:pt idx="0">
                  <c:v>2019</c:v>
                </c:pt>
              </c:strCache>
            </c:strRef>
          </c:tx>
          <c:spPr>
            <a:solidFill>
              <a:schemeClr val="accent6">
                <a:lumMod val="75000"/>
              </a:schemeClr>
            </a:solidFill>
            <a:ln>
              <a:noFill/>
            </a:ln>
            <a:effectLst/>
          </c:spPr>
          <c:invertIfNegative val="0"/>
          <c:cat>
            <c:strRef>
              <c:f>'Ark1'!$B$55:$B$66</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'Ark1'!$D$55:$D$66</c:f>
              <c:numCache>
                <c:formatCode>General</c:formatCode>
                <c:ptCount val="12"/>
                <c:pt idx="0">
                  <c:v>58</c:v>
                </c:pt>
                <c:pt idx="1">
                  <c:v>39</c:v>
                </c:pt>
                <c:pt idx="2">
                  <c:v>55</c:v>
                </c:pt>
                <c:pt idx="3">
                  <c:v>63</c:v>
                </c:pt>
                <c:pt idx="4">
                  <c:v>67</c:v>
                </c:pt>
                <c:pt idx="5">
                  <c:v>51</c:v>
                </c:pt>
                <c:pt idx="6">
                  <c:v>60</c:v>
                </c:pt>
                <c:pt idx="7">
                  <c:v>65</c:v>
                </c:pt>
                <c:pt idx="8">
                  <c:v>60</c:v>
                </c:pt>
                <c:pt idx="9">
                  <c:v>68</c:v>
                </c:pt>
                <c:pt idx="10">
                  <c:v>40</c:v>
                </c:pt>
                <c:pt idx="11">
                  <c:v>39</c:v>
                </c:pt>
              </c:numCache>
            </c:numRef>
          </c:val>
          <c:extLst>
            <c:ext xmlns:c16="http://schemas.microsoft.com/office/drawing/2014/chart" uri="{C3380CC4-5D6E-409C-BE32-E72D297353CC}">
              <c16:uniqueId val="{00000001-58C8-47A4-BC87-A024FF84B864}"/>
            </c:ext>
          </c:extLst>
        </c:ser>
        <c:ser>
          <c:idx val="2"/>
          <c:order val="2"/>
          <c:tx>
            <c:strRef>
              <c:f>'Ark1'!$E$54</c:f>
              <c:strCache>
                <c:ptCount val="1"/>
                <c:pt idx="0">
                  <c:v>2020</c:v>
                </c:pt>
              </c:strCache>
            </c:strRef>
          </c:tx>
          <c:spPr>
            <a:solidFill>
              <a:schemeClr val="bg1">
                <a:lumMod val="50000"/>
              </a:schemeClr>
            </a:solidFill>
            <a:ln>
              <a:noFill/>
            </a:ln>
            <a:effectLst/>
          </c:spPr>
          <c:invertIfNegative val="0"/>
          <c:cat>
            <c:strRef>
              <c:f>'Ark1'!$B$55:$B$66</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'Ark1'!$E$55:$E$66</c:f>
              <c:numCache>
                <c:formatCode>General</c:formatCode>
                <c:ptCount val="12"/>
                <c:pt idx="0">
                  <c:v>64</c:v>
                </c:pt>
                <c:pt idx="1">
                  <c:v>51</c:v>
                </c:pt>
                <c:pt idx="2">
                  <c:v>46</c:v>
                </c:pt>
                <c:pt idx="3">
                  <c:v>39</c:v>
                </c:pt>
                <c:pt idx="4">
                  <c:v>31</c:v>
                </c:pt>
                <c:pt idx="5">
                  <c:v>55</c:v>
                </c:pt>
                <c:pt idx="6">
                  <c:v>62</c:v>
                </c:pt>
                <c:pt idx="7">
                  <c:v>46</c:v>
                </c:pt>
                <c:pt idx="8">
                  <c:v>55</c:v>
                </c:pt>
                <c:pt idx="9">
                  <c:v>74</c:v>
                </c:pt>
                <c:pt idx="10">
                  <c:v>0</c:v>
                </c:pt>
                <c:pt idx="11">
                  <c:v>0</c:v>
                </c:pt>
              </c:numCache>
            </c:numRef>
          </c:val>
          <c:extLst>
            <c:ext xmlns:c16="http://schemas.microsoft.com/office/drawing/2014/chart" uri="{C3380CC4-5D6E-409C-BE32-E72D297353CC}">
              <c16:uniqueId val="{00000002-58C8-47A4-BC87-A024FF84B864}"/>
            </c:ext>
          </c:extLst>
        </c:ser>
        <c:dLbls>
          <c:showLegendKey val="0"/>
          <c:showVal val="0"/>
          <c:showCatName val="0"/>
          <c:showSerName val="0"/>
          <c:showPercent val="0"/>
          <c:showBubbleSize val="0"/>
        </c:dLbls>
        <c:gapWidth val="219"/>
        <c:overlap val="-27"/>
        <c:axId val="509299407"/>
        <c:axId val="511524463"/>
      </c:barChart>
      <c:catAx>
        <c:axId val="50929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11524463"/>
        <c:crosses val="autoZero"/>
        <c:auto val="1"/>
        <c:lblAlgn val="ctr"/>
        <c:lblOffset val="100"/>
        <c:noMultiLvlLbl val="0"/>
      </c:catAx>
      <c:valAx>
        <c:axId val="511524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09299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Esbjerg</a:t>
            </a:r>
            <a:r>
              <a:rPr lang="da-DK" baseline="0"/>
              <a:t> Indskrivninger</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'Ark1'!$C$26</c:f>
              <c:strCache>
                <c:ptCount val="1"/>
                <c:pt idx="0">
                  <c:v>2018</c:v>
                </c:pt>
              </c:strCache>
            </c:strRef>
          </c:tx>
          <c:spPr>
            <a:solidFill>
              <a:schemeClr val="accent1"/>
            </a:solidFill>
            <a:ln>
              <a:noFill/>
            </a:ln>
            <a:effectLst/>
          </c:spPr>
          <c:invertIfNegative val="0"/>
          <c:cat>
            <c:strRef>
              <c:f>'Ark1'!$B$27:$B$38</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'Ark1'!$C$27:$C$38</c:f>
              <c:numCache>
                <c:formatCode>General</c:formatCode>
                <c:ptCount val="12"/>
                <c:pt idx="0">
                  <c:v>21</c:v>
                </c:pt>
                <c:pt idx="1">
                  <c:v>16</c:v>
                </c:pt>
                <c:pt idx="2">
                  <c:v>20</c:v>
                </c:pt>
                <c:pt idx="3">
                  <c:v>19</c:v>
                </c:pt>
                <c:pt idx="4">
                  <c:v>20</c:v>
                </c:pt>
                <c:pt idx="5">
                  <c:v>24</c:v>
                </c:pt>
                <c:pt idx="6">
                  <c:v>14</c:v>
                </c:pt>
                <c:pt idx="7">
                  <c:v>20</c:v>
                </c:pt>
                <c:pt idx="8">
                  <c:v>21</c:v>
                </c:pt>
                <c:pt idx="9">
                  <c:v>17</c:v>
                </c:pt>
                <c:pt idx="10">
                  <c:v>15</c:v>
                </c:pt>
                <c:pt idx="11">
                  <c:v>7</c:v>
                </c:pt>
              </c:numCache>
            </c:numRef>
          </c:val>
          <c:extLst>
            <c:ext xmlns:c16="http://schemas.microsoft.com/office/drawing/2014/chart" uri="{C3380CC4-5D6E-409C-BE32-E72D297353CC}">
              <c16:uniqueId val="{00000000-54D0-4E4A-B97F-0B1166922171}"/>
            </c:ext>
          </c:extLst>
        </c:ser>
        <c:ser>
          <c:idx val="1"/>
          <c:order val="1"/>
          <c:tx>
            <c:strRef>
              <c:f>'Ark1'!$D$26</c:f>
              <c:strCache>
                <c:ptCount val="1"/>
                <c:pt idx="0">
                  <c:v>2019</c:v>
                </c:pt>
              </c:strCache>
            </c:strRef>
          </c:tx>
          <c:spPr>
            <a:solidFill>
              <a:schemeClr val="accent6">
                <a:lumMod val="75000"/>
              </a:schemeClr>
            </a:solidFill>
            <a:ln>
              <a:noFill/>
            </a:ln>
            <a:effectLst/>
          </c:spPr>
          <c:invertIfNegative val="0"/>
          <c:cat>
            <c:strRef>
              <c:f>'Ark1'!$B$27:$B$38</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'Ark1'!$D$27:$D$38</c:f>
              <c:numCache>
                <c:formatCode>General</c:formatCode>
                <c:ptCount val="12"/>
                <c:pt idx="0">
                  <c:v>25</c:v>
                </c:pt>
                <c:pt idx="1">
                  <c:v>15</c:v>
                </c:pt>
                <c:pt idx="2">
                  <c:v>14</c:v>
                </c:pt>
                <c:pt idx="3">
                  <c:v>9</c:v>
                </c:pt>
                <c:pt idx="4">
                  <c:v>19</c:v>
                </c:pt>
                <c:pt idx="5">
                  <c:v>16</c:v>
                </c:pt>
                <c:pt idx="6">
                  <c:v>13</c:v>
                </c:pt>
                <c:pt idx="7">
                  <c:v>27</c:v>
                </c:pt>
                <c:pt idx="8">
                  <c:v>22</c:v>
                </c:pt>
                <c:pt idx="9">
                  <c:v>16</c:v>
                </c:pt>
                <c:pt idx="10">
                  <c:v>12</c:v>
                </c:pt>
                <c:pt idx="11">
                  <c:v>12</c:v>
                </c:pt>
              </c:numCache>
            </c:numRef>
          </c:val>
          <c:extLst>
            <c:ext xmlns:c16="http://schemas.microsoft.com/office/drawing/2014/chart" uri="{C3380CC4-5D6E-409C-BE32-E72D297353CC}">
              <c16:uniqueId val="{00000001-54D0-4E4A-B97F-0B1166922171}"/>
            </c:ext>
          </c:extLst>
        </c:ser>
        <c:ser>
          <c:idx val="2"/>
          <c:order val="2"/>
          <c:tx>
            <c:strRef>
              <c:f>'Ark1'!$E$26</c:f>
              <c:strCache>
                <c:ptCount val="1"/>
                <c:pt idx="0">
                  <c:v>2020</c:v>
                </c:pt>
              </c:strCache>
            </c:strRef>
          </c:tx>
          <c:spPr>
            <a:solidFill>
              <a:schemeClr val="bg1">
                <a:lumMod val="50000"/>
              </a:schemeClr>
            </a:solidFill>
            <a:ln>
              <a:noFill/>
            </a:ln>
            <a:effectLst/>
          </c:spPr>
          <c:invertIfNegative val="0"/>
          <c:cat>
            <c:strRef>
              <c:f>'Ark1'!$B$27:$B$38</c:f>
              <c:strCache>
                <c:ptCount val="12"/>
                <c:pt idx="0">
                  <c:v>Januar</c:v>
                </c:pt>
                <c:pt idx="1">
                  <c:v>Februar</c:v>
                </c:pt>
                <c:pt idx="2">
                  <c:v>Marts</c:v>
                </c:pt>
                <c:pt idx="3">
                  <c:v>April</c:v>
                </c:pt>
                <c:pt idx="4">
                  <c:v>Maj</c:v>
                </c:pt>
                <c:pt idx="5">
                  <c:v>Juni</c:v>
                </c:pt>
                <c:pt idx="6">
                  <c:v>Juli</c:v>
                </c:pt>
                <c:pt idx="7">
                  <c:v>August </c:v>
                </c:pt>
                <c:pt idx="8">
                  <c:v>September </c:v>
                </c:pt>
                <c:pt idx="9">
                  <c:v>Oktober</c:v>
                </c:pt>
                <c:pt idx="10">
                  <c:v>November</c:v>
                </c:pt>
                <c:pt idx="11">
                  <c:v>December</c:v>
                </c:pt>
              </c:strCache>
            </c:strRef>
          </c:cat>
          <c:val>
            <c:numRef>
              <c:f>'Ark1'!$E$27:$E$38</c:f>
              <c:numCache>
                <c:formatCode>General</c:formatCode>
                <c:ptCount val="12"/>
                <c:pt idx="0">
                  <c:v>20</c:v>
                </c:pt>
                <c:pt idx="1">
                  <c:v>25</c:v>
                </c:pt>
                <c:pt idx="2">
                  <c:v>9</c:v>
                </c:pt>
                <c:pt idx="3">
                  <c:v>18</c:v>
                </c:pt>
                <c:pt idx="4">
                  <c:v>14</c:v>
                </c:pt>
                <c:pt idx="5">
                  <c:v>18</c:v>
                </c:pt>
                <c:pt idx="6">
                  <c:v>13</c:v>
                </c:pt>
                <c:pt idx="7">
                  <c:v>20</c:v>
                </c:pt>
                <c:pt idx="8">
                  <c:v>27</c:v>
                </c:pt>
                <c:pt idx="9">
                  <c:v>20</c:v>
                </c:pt>
                <c:pt idx="10">
                  <c:v>1</c:v>
                </c:pt>
                <c:pt idx="11">
                  <c:v>0</c:v>
                </c:pt>
              </c:numCache>
            </c:numRef>
          </c:val>
          <c:extLst>
            <c:ext xmlns:c16="http://schemas.microsoft.com/office/drawing/2014/chart" uri="{C3380CC4-5D6E-409C-BE32-E72D297353CC}">
              <c16:uniqueId val="{00000002-54D0-4E4A-B97F-0B1166922171}"/>
            </c:ext>
          </c:extLst>
        </c:ser>
        <c:dLbls>
          <c:showLegendKey val="0"/>
          <c:showVal val="0"/>
          <c:showCatName val="0"/>
          <c:showSerName val="0"/>
          <c:showPercent val="0"/>
          <c:showBubbleSize val="0"/>
        </c:dLbls>
        <c:gapWidth val="219"/>
        <c:overlap val="-27"/>
        <c:axId val="493468351"/>
        <c:axId val="493809071"/>
      </c:barChart>
      <c:catAx>
        <c:axId val="49346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93809071"/>
        <c:crosses val="autoZero"/>
        <c:auto val="1"/>
        <c:lblAlgn val="ctr"/>
        <c:lblOffset val="100"/>
        <c:noMultiLvlLbl val="0"/>
      </c:catAx>
      <c:valAx>
        <c:axId val="493809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9346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1242F-214B-4550-BC9C-1428A3E3ECB6}" type="datetimeFigureOut">
              <a:rPr lang="da-DK" smtClean="0"/>
              <a:t>27-01-2021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E7C2D-62B5-4B07-8C58-50B5E91273A8}" type="slidenum">
              <a:rPr lang="da-DK" smtClean="0"/>
              <a:t>‹nr.›</a:t>
            </a:fld>
            <a:endParaRPr lang="da-DK"/>
          </a:p>
        </p:txBody>
      </p:sp>
    </p:spTree>
    <p:extLst>
      <p:ext uri="{BB962C8B-B14F-4D97-AF65-F5344CB8AC3E}">
        <p14:creationId xmlns:p14="http://schemas.microsoft.com/office/powerpoint/2010/main" val="62502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a:t>
            </a:r>
            <a:r>
              <a:rPr lang="da-DK" dirty="0" err="1"/>
              <a:t>desk</a:t>
            </a:r>
            <a:r>
              <a:rPr lang="da-DK" dirty="0"/>
              <a:t> research, feltobservation og DNA 2020</a:t>
            </a:r>
          </a:p>
        </p:txBody>
      </p:sp>
      <p:sp>
        <p:nvSpPr>
          <p:cNvPr id="4" name="Pladsholder til slidenummer 3"/>
          <p:cNvSpPr>
            <a:spLocks noGrp="1"/>
          </p:cNvSpPr>
          <p:nvPr>
            <p:ph type="sldNum" sz="quarter" idx="5"/>
          </p:nvPr>
        </p:nvSpPr>
        <p:spPr/>
        <p:txBody>
          <a:bodyPr/>
          <a:lstStyle/>
          <a:p>
            <a:fld id="{C29E7C2D-62B5-4B07-8C58-50B5E91273A8}" type="slidenum">
              <a:rPr lang="da-DK" smtClean="0"/>
              <a:t>5</a:t>
            </a:fld>
            <a:endParaRPr lang="da-DK"/>
          </a:p>
        </p:txBody>
      </p:sp>
    </p:spTree>
    <p:extLst>
      <p:ext uri="{BB962C8B-B14F-4D97-AF65-F5344CB8AC3E}">
        <p14:creationId xmlns:p14="http://schemas.microsoft.com/office/powerpoint/2010/main" val="280301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27</a:t>
            </a:fld>
            <a:endParaRPr lang="da-DK"/>
          </a:p>
        </p:txBody>
      </p:sp>
    </p:spTree>
    <p:extLst>
      <p:ext uri="{BB962C8B-B14F-4D97-AF65-F5344CB8AC3E}">
        <p14:creationId xmlns:p14="http://schemas.microsoft.com/office/powerpoint/2010/main" val="115182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28</a:t>
            </a:fld>
            <a:endParaRPr lang="da-DK"/>
          </a:p>
        </p:txBody>
      </p:sp>
    </p:spTree>
    <p:extLst>
      <p:ext uri="{BB962C8B-B14F-4D97-AF65-F5344CB8AC3E}">
        <p14:creationId xmlns:p14="http://schemas.microsoft.com/office/powerpoint/2010/main" val="1005090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29995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67998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Kvinder performer bedre – men alder er ens… </a:t>
            </a:r>
          </a:p>
          <a:p>
            <a:r>
              <a:rPr lang="da-DK" dirty="0"/>
              <a:t>34% positiv ad </a:t>
            </a:r>
            <a:r>
              <a:rPr lang="da-DK" dirty="0" err="1"/>
              <a:t>liking</a:t>
            </a:r>
            <a:r>
              <a:rPr lang="da-DK" dirty="0"/>
              <a:t>, 16% negativ… 41% i midten… </a:t>
            </a:r>
          </a:p>
          <a:p>
            <a:r>
              <a:rPr lang="da-DK" dirty="0"/>
              <a:t>28% positiv, 24 % negativ </a:t>
            </a:r>
          </a:p>
          <a:p>
            <a:r>
              <a:rPr lang="da-DK" dirty="0"/>
              <a:t>41% telenor/CBB positiv og ca. 19% negativ</a:t>
            </a:r>
          </a:p>
          <a:p>
            <a:r>
              <a:rPr lang="da-DK" dirty="0"/>
              <a:t>35% positiv / 12 % negativ – 48% midten (</a:t>
            </a:r>
            <a:r>
              <a:rPr lang="da-DK" dirty="0" err="1"/>
              <a:t>renault</a:t>
            </a:r>
            <a:r>
              <a:rPr lang="da-DK" dirty="0"/>
              <a:t> </a:t>
            </a:r>
            <a:r>
              <a:rPr lang="da-DK" dirty="0" err="1"/>
              <a:t>bench</a:t>
            </a:r>
            <a:r>
              <a:rPr lang="da-DK" dirty="0"/>
              <a:t>)</a:t>
            </a:r>
          </a:p>
        </p:txBody>
      </p:sp>
      <p:sp>
        <p:nvSpPr>
          <p:cNvPr id="4" name="Slide Number Placeholder 3"/>
          <p:cNvSpPr>
            <a:spLocks noGrp="1"/>
          </p:cNvSpPr>
          <p:nvPr>
            <p:ph type="sldNum" sz="quarter" idx="5"/>
          </p:nvPr>
        </p:nvSpPr>
        <p:spPr/>
        <p:txBody>
          <a:bodyPr/>
          <a:lstStyle/>
          <a:p>
            <a:fld id="{0DC310A2-4DF1-4452-AA29-0EF5C35262EB}" type="slidenum">
              <a:rPr lang="en-US" smtClean="0"/>
              <a:t>39</a:t>
            </a:fld>
            <a:endParaRPr lang="en-US"/>
          </a:p>
        </p:txBody>
      </p:sp>
    </p:spTree>
    <p:extLst>
      <p:ext uri="{BB962C8B-B14F-4D97-AF65-F5344CB8AC3E}">
        <p14:creationId xmlns:p14="http://schemas.microsoft.com/office/powerpoint/2010/main" val="42167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Tager</a:t>
            </a:r>
            <a:r>
              <a:rPr lang="en-US" dirty="0"/>
              <a:t> </a:t>
            </a:r>
            <a:r>
              <a:rPr lang="en-US" dirty="0" err="1"/>
              <a:t>godt</a:t>
            </a:r>
            <a:r>
              <a:rPr lang="en-US" dirty="0"/>
              <a:t> fat om </a:t>
            </a:r>
            <a:r>
              <a:rPr lang="en-US" dirty="0" err="1"/>
              <a:t>fordomme</a:t>
            </a:r>
            <a:r>
              <a:rPr lang="en-US" dirty="0"/>
              <a:t>, </a:t>
            </a:r>
            <a:r>
              <a:rPr lang="en-US" dirty="0" err="1"/>
              <a:t>taler</a:t>
            </a:r>
            <a:r>
              <a:rPr lang="en-US" dirty="0"/>
              <a:t> </a:t>
            </a:r>
            <a:r>
              <a:rPr lang="en-US" dirty="0" err="1"/>
              <a:t>ikke</a:t>
            </a:r>
            <a:r>
              <a:rPr lang="en-US" dirty="0"/>
              <a:t> </a:t>
            </a:r>
            <a:r>
              <a:rPr lang="en-US" dirty="0" err="1"/>
              <a:t>ned</a:t>
            </a:r>
            <a:r>
              <a:rPr lang="en-US" dirty="0"/>
              <a:t> </a:t>
            </a:r>
            <a:r>
              <a:rPr lang="en-US" dirty="0" err="1"/>
              <a:t>til</a:t>
            </a:r>
            <a:r>
              <a:rPr lang="en-US" dirty="0"/>
              <a:t> folk, </a:t>
            </a:r>
            <a:r>
              <a:rPr lang="en-US" dirty="0" err="1"/>
              <a:t>sætter</a:t>
            </a:r>
            <a:r>
              <a:rPr lang="en-US" dirty="0"/>
              <a:t> </a:t>
            </a:r>
            <a:r>
              <a:rPr lang="en-US" dirty="0" err="1"/>
              <a:t>tankerne</a:t>
            </a:r>
            <a:r>
              <a:rPr lang="en-US" dirty="0"/>
              <a:t> I gang, </a:t>
            </a:r>
            <a:r>
              <a:rPr lang="en-US" dirty="0" err="1"/>
              <a:t>rørende</a:t>
            </a:r>
            <a:r>
              <a:rPr lang="en-US" dirty="0"/>
              <a:t>, </a:t>
            </a:r>
            <a:r>
              <a:rPr lang="en-US" dirty="0" err="1"/>
              <a:t>seriøs</a:t>
            </a:r>
            <a:r>
              <a:rPr lang="en-US" dirty="0"/>
              <a:t> </a:t>
            </a:r>
            <a:r>
              <a:rPr lang="en-US" dirty="0" err="1"/>
              <a:t>uden</a:t>
            </a:r>
            <a:r>
              <a:rPr lang="en-US" dirty="0"/>
              <a:t> at </a:t>
            </a:r>
            <a:r>
              <a:rPr lang="en-US" dirty="0" err="1"/>
              <a:t>være</a:t>
            </a:r>
            <a:r>
              <a:rPr lang="en-US" dirty="0"/>
              <a:t> </a:t>
            </a:r>
            <a:r>
              <a:rPr lang="en-US" dirty="0" err="1"/>
              <a:t>popsmart</a:t>
            </a:r>
            <a:endParaRPr lang="en-US" dirty="0"/>
          </a:p>
          <a:p>
            <a:r>
              <a:rPr lang="en-US" dirty="0"/>
              <a:t>Sober </a:t>
            </a:r>
            <a:r>
              <a:rPr lang="en-US" dirty="0" err="1"/>
              <a:t>og</a:t>
            </a:r>
            <a:r>
              <a:rPr lang="en-US" dirty="0"/>
              <a:t> god – rammer </a:t>
            </a:r>
            <a:r>
              <a:rPr lang="en-US" dirty="0" err="1"/>
              <a:t>plet</a:t>
            </a:r>
            <a:r>
              <a:rPr lang="en-US" dirty="0"/>
              <a:t> </a:t>
            </a:r>
            <a:r>
              <a:rPr lang="en-US" dirty="0" err="1"/>
              <a:t>ift</a:t>
            </a:r>
            <a:r>
              <a:rPr lang="en-US" dirty="0"/>
              <a:t>. </a:t>
            </a:r>
            <a:r>
              <a:rPr lang="en-US" dirty="0" err="1"/>
              <a:t>budskab</a:t>
            </a:r>
            <a:endParaRPr lang="en-US" dirty="0"/>
          </a:p>
        </p:txBody>
      </p:sp>
      <p:sp>
        <p:nvSpPr>
          <p:cNvPr id="4" name="Slide Number Placeholder 3"/>
          <p:cNvSpPr>
            <a:spLocks noGrp="1"/>
          </p:cNvSpPr>
          <p:nvPr>
            <p:ph type="sldNum" sz="quarter" idx="5"/>
          </p:nvPr>
        </p:nvSpPr>
        <p:spPr/>
        <p:txBody>
          <a:bodyPr/>
          <a:lstStyle/>
          <a:p>
            <a:fld id="{0DC310A2-4DF1-4452-AA29-0EF5C35262EB}" type="slidenum">
              <a:rPr lang="en-US" smtClean="0"/>
              <a:t>40</a:t>
            </a:fld>
            <a:endParaRPr lang="en-US"/>
          </a:p>
        </p:txBody>
      </p:sp>
    </p:spTree>
    <p:extLst>
      <p:ext uri="{BB962C8B-B14F-4D97-AF65-F5344CB8AC3E}">
        <p14:creationId xmlns:p14="http://schemas.microsoft.com/office/powerpoint/2010/main" val="8546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30-39 klart drivende for lav social klasse! 26% - 11%</a:t>
            </a:r>
          </a:p>
        </p:txBody>
      </p:sp>
      <p:sp>
        <p:nvSpPr>
          <p:cNvPr id="4" name="Slide Number Placeholder 3"/>
          <p:cNvSpPr>
            <a:spLocks noGrp="1"/>
          </p:cNvSpPr>
          <p:nvPr>
            <p:ph type="sldNum" sz="quarter" idx="5"/>
          </p:nvPr>
        </p:nvSpPr>
        <p:spPr/>
        <p:txBody>
          <a:bodyPr/>
          <a:lstStyle/>
          <a:p>
            <a:fld id="{0DC310A2-4DF1-4452-AA29-0EF5C35262EB}" type="slidenum">
              <a:rPr lang="en-US" smtClean="0"/>
              <a:t>41</a:t>
            </a:fld>
            <a:endParaRPr lang="en-US"/>
          </a:p>
        </p:txBody>
      </p:sp>
    </p:spTree>
    <p:extLst>
      <p:ext uri="{BB962C8B-B14F-4D97-AF65-F5344CB8AC3E}">
        <p14:creationId xmlns:p14="http://schemas.microsoft.com/office/powerpoint/2010/main" val="136475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Ældre ved mest – men kender i lavere grad </a:t>
            </a:r>
            <a:r>
              <a:rPr lang="da-DK" dirty="0" err="1"/>
              <a:t>alkolinjen</a:t>
            </a:r>
            <a:endParaRPr lang="da-DK" dirty="0"/>
          </a:p>
          <a:p>
            <a:r>
              <a:rPr lang="da-DK" dirty="0"/>
              <a:t>Sidst stemte det helt overens = 40% til 40% kendskab…</a:t>
            </a:r>
          </a:p>
          <a:p>
            <a:r>
              <a:rPr lang="da-DK" dirty="0"/>
              <a:t>Kender du eller har du hørt om vs. KENDER du…  (kendskab er højst blandt mænd og under 50år = ikke kampagne primære…) </a:t>
            </a:r>
          </a:p>
        </p:txBody>
      </p:sp>
      <p:sp>
        <p:nvSpPr>
          <p:cNvPr id="4" name="Slide Number Placeholder 3"/>
          <p:cNvSpPr>
            <a:spLocks noGrp="1"/>
          </p:cNvSpPr>
          <p:nvPr>
            <p:ph type="sldNum" sz="quarter" idx="5"/>
          </p:nvPr>
        </p:nvSpPr>
        <p:spPr/>
        <p:txBody>
          <a:bodyPr/>
          <a:lstStyle/>
          <a:p>
            <a:fld id="{0DC310A2-4DF1-4452-AA29-0EF5C35262EB}" type="slidenum">
              <a:rPr lang="en-US" smtClean="0"/>
              <a:t>42</a:t>
            </a:fld>
            <a:endParaRPr lang="en-US"/>
          </a:p>
        </p:txBody>
      </p:sp>
    </p:spTree>
    <p:extLst>
      <p:ext uri="{BB962C8B-B14F-4D97-AF65-F5344CB8AC3E}">
        <p14:creationId xmlns:p14="http://schemas.microsoft.com/office/powerpoint/2010/main" val="2312200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45</a:t>
            </a:fld>
            <a:endParaRPr lang="da-DK"/>
          </a:p>
        </p:txBody>
      </p:sp>
    </p:spTree>
    <p:extLst>
      <p:ext uri="{BB962C8B-B14F-4D97-AF65-F5344CB8AC3E}">
        <p14:creationId xmlns:p14="http://schemas.microsoft.com/office/powerpoint/2010/main" val="229133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Alkoholafhængig – bed lægen spørge ind ved stresssygemeldinger</a:t>
            </a:r>
          </a:p>
          <a:p>
            <a:r>
              <a:rPr lang="da-DK" dirty="0"/>
              <a:t>Lægen: Krævende arbejde </a:t>
            </a:r>
            <a:r>
              <a:rPr lang="da-DK" dirty="0">
                <a:sym typeface="Wingdings" panose="05000000000000000000" pitchFamily="2" charset="2"/>
              </a:rPr>
              <a:t> alkohol til at slappe af på</a:t>
            </a:r>
            <a:endParaRPr lang="da-DK" dirty="0"/>
          </a:p>
        </p:txBody>
      </p:sp>
      <p:sp>
        <p:nvSpPr>
          <p:cNvPr id="4" name="Pladsholder til slidenummer 3"/>
          <p:cNvSpPr>
            <a:spLocks noGrp="1"/>
          </p:cNvSpPr>
          <p:nvPr>
            <p:ph type="sldNum" sz="quarter" idx="5"/>
          </p:nvPr>
        </p:nvSpPr>
        <p:spPr/>
        <p:txBody>
          <a:bodyPr/>
          <a:lstStyle/>
          <a:p>
            <a:fld id="{C29E7C2D-62B5-4B07-8C58-50B5E91273A8}" type="slidenum">
              <a:rPr lang="da-DK" smtClean="0"/>
              <a:t>10</a:t>
            </a:fld>
            <a:endParaRPr lang="da-DK"/>
          </a:p>
        </p:txBody>
      </p:sp>
    </p:spTree>
    <p:extLst>
      <p:ext uri="{BB962C8B-B14F-4D97-AF65-F5344CB8AC3E}">
        <p14:creationId xmlns:p14="http://schemas.microsoft.com/office/powerpoint/2010/main" val="133667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Undervurderer problemet</a:t>
            </a:r>
          </a:p>
        </p:txBody>
      </p:sp>
      <p:sp>
        <p:nvSpPr>
          <p:cNvPr id="4" name="Pladsholder til slidenummer 3"/>
          <p:cNvSpPr>
            <a:spLocks noGrp="1"/>
          </p:cNvSpPr>
          <p:nvPr>
            <p:ph type="sldNum" sz="quarter" idx="5"/>
          </p:nvPr>
        </p:nvSpPr>
        <p:spPr/>
        <p:txBody>
          <a:bodyPr/>
          <a:lstStyle/>
          <a:p>
            <a:fld id="{C29E7C2D-62B5-4B07-8C58-50B5E91273A8}" type="slidenum">
              <a:rPr lang="da-DK" smtClean="0"/>
              <a:t>13</a:t>
            </a:fld>
            <a:endParaRPr lang="da-DK"/>
          </a:p>
        </p:txBody>
      </p:sp>
    </p:spTree>
    <p:extLst>
      <p:ext uri="{BB962C8B-B14F-4D97-AF65-F5344CB8AC3E}">
        <p14:creationId xmlns:p14="http://schemas.microsoft.com/office/powerpoint/2010/main" val="280949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21</a:t>
            </a:fld>
            <a:endParaRPr lang="da-DK"/>
          </a:p>
        </p:txBody>
      </p:sp>
    </p:spTree>
    <p:extLst>
      <p:ext uri="{BB962C8B-B14F-4D97-AF65-F5344CB8AC3E}">
        <p14:creationId xmlns:p14="http://schemas.microsoft.com/office/powerpoint/2010/main" val="316361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22</a:t>
            </a:fld>
            <a:endParaRPr lang="da-DK"/>
          </a:p>
        </p:txBody>
      </p:sp>
    </p:spTree>
    <p:extLst>
      <p:ext uri="{BB962C8B-B14F-4D97-AF65-F5344CB8AC3E}">
        <p14:creationId xmlns:p14="http://schemas.microsoft.com/office/powerpoint/2010/main" val="49520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23</a:t>
            </a:fld>
            <a:endParaRPr lang="da-DK"/>
          </a:p>
        </p:txBody>
      </p:sp>
    </p:spTree>
    <p:extLst>
      <p:ext uri="{BB962C8B-B14F-4D97-AF65-F5344CB8AC3E}">
        <p14:creationId xmlns:p14="http://schemas.microsoft.com/office/powerpoint/2010/main" val="215458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24</a:t>
            </a:fld>
            <a:endParaRPr lang="da-DK"/>
          </a:p>
        </p:txBody>
      </p:sp>
    </p:spTree>
    <p:extLst>
      <p:ext uri="{BB962C8B-B14F-4D97-AF65-F5344CB8AC3E}">
        <p14:creationId xmlns:p14="http://schemas.microsoft.com/office/powerpoint/2010/main" val="403227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25</a:t>
            </a:fld>
            <a:endParaRPr lang="da-DK"/>
          </a:p>
        </p:txBody>
      </p:sp>
    </p:spTree>
    <p:extLst>
      <p:ext uri="{BB962C8B-B14F-4D97-AF65-F5344CB8AC3E}">
        <p14:creationId xmlns:p14="http://schemas.microsoft.com/office/powerpoint/2010/main" val="92623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to grupper – dem der søger, og dem der ikke gør</a:t>
            </a:r>
          </a:p>
        </p:txBody>
      </p:sp>
      <p:sp>
        <p:nvSpPr>
          <p:cNvPr id="4" name="Pladsholder til slidenummer 3"/>
          <p:cNvSpPr>
            <a:spLocks noGrp="1"/>
          </p:cNvSpPr>
          <p:nvPr>
            <p:ph type="sldNum" sz="quarter" idx="5"/>
          </p:nvPr>
        </p:nvSpPr>
        <p:spPr/>
        <p:txBody>
          <a:bodyPr/>
          <a:lstStyle/>
          <a:p>
            <a:fld id="{C29E7C2D-62B5-4B07-8C58-50B5E91273A8}" type="slidenum">
              <a:rPr lang="da-DK" smtClean="0"/>
              <a:t>26</a:t>
            </a:fld>
            <a:endParaRPr lang="da-DK"/>
          </a:p>
        </p:txBody>
      </p:sp>
    </p:spTree>
    <p:extLst>
      <p:ext uri="{BB962C8B-B14F-4D97-AF65-F5344CB8AC3E}">
        <p14:creationId xmlns:p14="http://schemas.microsoft.com/office/powerpoint/2010/main" val="2944956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slide">
    <p:bg>
      <p:bgPr>
        <a:solidFill>
          <a:srgbClr val="330066"/>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61280ED-1E9A-E44A-A54D-621FADECA95F}"/>
              </a:ext>
            </a:extLst>
          </p:cNvPr>
          <p:cNvPicPr>
            <a:picLocks noChangeAspect="1"/>
          </p:cNvPicPr>
          <p:nvPr userDrawn="1"/>
        </p:nvPicPr>
        <p:blipFill>
          <a:blip r:embed="rId2"/>
          <a:stretch>
            <a:fillRect/>
          </a:stretch>
        </p:blipFill>
        <p:spPr>
          <a:xfrm>
            <a:off x="3266992" y="2273961"/>
            <a:ext cx="5658012" cy="2310077"/>
          </a:xfrm>
          <a:prstGeom prst="rect">
            <a:avLst/>
          </a:prstGeom>
        </p:spPr>
      </p:pic>
      <p:pic>
        <p:nvPicPr>
          <p:cNvPr id="2" name="Billede 1">
            <a:extLst>
              <a:ext uri="{FF2B5EF4-FFF2-40B4-BE49-F238E27FC236}">
                <a16:creationId xmlns:a16="http://schemas.microsoft.com/office/drawing/2014/main" id="{5D6D786A-A97B-F041-BD89-DCA334B355FE}"/>
              </a:ext>
            </a:extLst>
          </p:cNvPr>
          <p:cNvPicPr>
            <a:picLocks noChangeAspect="1"/>
          </p:cNvPicPr>
          <p:nvPr userDrawn="1"/>
        </p:nvPicPr>
        <p:blipFill>
          <a:blip r:embed="rId3"/>
          <a:stretch>
            <a:fillRect/>
          </a:stretch>
        </p:blipFill>
        <p:spPr>
          <a:xfrm>
            <a:off x="9264266" y="590843"/>
            <a:ext cx="4378861" cy="5917379"/>
          </a:xfrm>
          <a:prstGeom prst="rect">
            <a:avLst/>
          </a:prstGeom>
        </p:spPr>
      </p:pic>
      <p:sp>
        <p:nvSpPr>
          <p:cNvPr id="5" name="Undertitel 2">
            <a:extLst>
              <a:ext uri="{FF2B5EF4-FFF2-40B4-BE49-F238E27FC236}">
                <a16:creationId xmlns:a16="http://schemas.microsoft.com/office/drawing/2014/main" id="{2631F4B8-157E-8F49-9C75-06DA60EA9962}"/>
              </a:ext>
            </a:extLst>
          </p:cNvPr>
          <p:cNvSpPr>
            <a:spLocks noGrp="1"/>
          </p:cNvSpPr>
          <p:nvPr>
            <p:ph type="subTitle" idx="1"/>
          </p:nvPr>
        </p:nvSpPr>
        <p:spPr>
          <a:xfrm>
            <a:off x="2788917" y="5320090"/>
            <a:ext cx="6614161" cy="1188132"/>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43149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Kun titel">
    <p:bg>
      <p:bgPr>
        <a:solidFill>
          <a:srgbClr val="CC0066"/>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702E16C2-D5A8-D742-A927-137B7BB6F045}"/>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4" name="Pladsholder til sidefod 3">
            <a:extLst>
              <a:ext uri="{FF2B5EF4-FFF2-40B4-BE49-F238E27FC236}">
                <a16:creationId xmlns:a16="http://schemas.microsoft.com/office/drawing/2014/main" id="{B1756D43-9C05-BC48-9D2A-4760042F3D9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DDA8F8B-F3E8-8243-A624-A772FBBE8355}"/>
              </a:ext>
            </a:extLst>
          </p:cNvPr>
          <p:cNvSpPr>
            <a:spLocks noGrp="1"/>
          </p:cNvSpPr>
          <p:nvPr>
            <p:ph type="sldNum" sz="quarter" idx="12"/>
          </p:nvPr>
        </p:nvSpPr>
        <p:spPr/>
        <p:txBody>
          <a:bodyPr/>
          <a:lstStyle/>
          <a:p>
            <a:fld id="{51BF0544-2B14-854E-BD6C-B3EB22F73968}" type="slidenum">
              <a:rPr lang="da-DK" smtClean="0"/>
              <a:t>‹nr.›</a:t>
            </a:fld>
            <a:endParaRPr lang="da-DK"/>
          </a:p>
        </p:txBody>
      </p:sp>
      <p:sp>
        <p:nvSpPr>
          <p:cNvPr id="8" name="Rektangel 7">
            <a:extLst>
              <a:ext uri="{FF2B5EF4-FFF2-40B4-BE49-F238E27FC236}">
                <a16:creationId xmlns:a16="http://schemas.microsoft.com/office/drawing/2014/main" id="{C5783695-5597-5847-A96E-638D9936B63F}"/>
              </a:ext>
            </a:extLst>
          </p:cNvPr>
          <p:cNvSpPr/>
          <p:nvPr userDrawn="1"/>
        </p:nvSpPr>
        <p:spPr>
          <a:xfrm>
            <a:off x="260059" y="285226"/>
            <a:ext cx="11652308" cy="6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D6B50A0D-FD2C-9646-9D7B-9F60009DE71C}"/>
              </a:ext>
            </a:extLst>
          </p:cNvPr>
          <p:cNvPicPr>
            <a:picLocks noChangeAspect="1"/>
          </p:cNvPicPr>
          <p:nvPr userDrawn="1"/>
        </p:nvPicPr>
        <p:blipFill>
          <a:blip r:embed="rId2"/>
          <a:stretch>
            <a:fillRect/>
          </a:stretch>
        </p:blipFill>
        <p:spPr>
          <a:xfrm>
            <a:off x="922090" y="776186"/>
            <a:ext cx="1634402" cy="673639"/>
          </a:xfrm>
          <a:prstGeom prst="rect">
            <a:avLst/>
          </a:prstGeom>
        </p:spPr>
      </p:pic>
      <p:sp>
        <p:nvSpPr>
          <p:cNvPr id="13" name="Titel 1">
            <a:extLst>
              <a:ext uri="{FF2B5EF4-FFF2-40B4-BE49-F238E27FC236}">
                <a16:creationId xmlns:a16="http://schemas.microsoft.com/office/drawing/2014/main" id="{60769C1E-BEC7-854E-A246-7814C2E3AA8D}"/>
              </a:ext>
            </a:extLst>
          </p:cNvPr>
          <p:cNvSpPr>
            <a:spLocks noGrp="1"/>
          </p:cNvSpPr>
          <p:nvPr>
            <p:ph type="title"/>
          </p:nvPr>
        </p:nvSpPr>
        <p:spPr>
          <a:xfrm>
            <a:off x="838200" y="1723062"/>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14" name="Pladsholder til indhold 2">
            <a:extLst>
              <a:ext uri="{FF2B5EF4-FFF2-40B4-BE49-F238E27FC236}">
                <a16:creationId xmlns:a16="http://schemas.microsoft.com/office/drawing/2014/main" id="{CD30CFD5-75B2-334B-A485-801947BC9BE2}"/>
              </a:ext>
            </a:extLst>
          </p:cNvPr>
          <p:cNvSpPr>
            <a:spLocks noGrp="1"/>
          </p:cNvSpPr>
          <p:nvPr>
            <p:ph idx="1"/>
          </p:nvPr>
        </p:nvSpPr>
        <p:spPr>
          <a:xfrm>
            <a:off x="838200" y="3183562"/>
            <a:ext cx="10515600" cy="3343073"/>
          </a:xfrm>
          <a:prstGeom prst="rect">
            <a:avLst/>
          </a:prstGeom>
        </p:spPr>
        <p:txBody>
          <a:bodyPr>
            <a:normAutofit/>
          </a:bodyPr>
          <a:lstStyle>
            <a:lvl1pPr>
              <a:defRPr sz="2400"/>
            </a:lvl1pPr>
          </a:lstStyle>
          <a:p>
            <a:pPr lvl="0"/>
            <a:r>
              <a:rPr lang="da-DK"/>
              <a:t>Klik for at redigere teksttypografierne i masteren</a:t>
            </a:r>
          </a:p>
        </p:txBody>
      </p:sp>
      <p:pic>
        <p:nvPicPr>
          <p:cNvPr id="12" name="Billede 11">
            <a:extLst>
              <a:ext uri="{FF2B5EF4-FFF2-40B4-BE49-F238E27FC236}">
                <a16:creationId xmlns:a16="http://schemas.microsoft.com/office/drawing/2014/main" id="{F0297A01-0CCB-0448-850D-21A73981E680}"/>
              </a:ext>
            </a:extLst>
          </p:cNvPr>
          <p:cNvPicPr>
            <a:picLocks noChangeAspect="1"/>
          </p:cNvPicPr>
          <p:nvPr userDrawn="1"/>
        </p:nvPicPr>
        <p:blipFill>
          <a:blip r:embed="rId3"/>
          <a:stretch>
            <a:fillRect/>
          </a:stretch>
        </p:blipFill>
        <p:spPr>
          <a:xfrm>
            <a:off x="10548279" y="6125769"/>
            <a:ext cx="1003706" cy="230581"/>
          </a:xfrm>
          <a:prstGeom prst="rect">
            <a:avLst/>
          </a:prstGeom>
        </p:spPr>
      </p:pic>
    </p:spTree>
    <p:extLst>
      <p:ext uri="{BB962C8B-B14F-4D97-AF65-F5344CB8AC3E}">
        <p14:creationId xmlns:p14="http://schemas.microsoft.com/office/powerpoint/2010/main" val="3464551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FF05EEF-1C5F-CD41-8F8A-CC727AC03AE1}"/>
              </a:ext>
            </a:extLst>
          </p:cNvPr>
          <p:cNvPicPr>
            <a:picLocks noChangeAspect="1"/>
          </p:cNvPicPr>
          <p:nvPr userDrawn="1"/>
        </p:nvPicPr>
        <p:blipFill>
          <a:blip r:embed="rId2"/>
          <a:stretch>
            <a:fillRect/>
          </a:stretch>
        </p:blipFill>
        <p:spPr>
          <a:xfrm>
            <a:off x="9288711" y="590843"/>
            <a:ext cx="4329791" cy="5917379"/>
          </a:xfrm>
          <a:prstGeom prst="rect">
            <a:avLst/>
          </a:prstGeom>
        </p:spPr>
      </p:pic>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38200" y="1379113"/>
            <a:ext cx="8905568"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38200" y="2954945"/>
            <a:ext cx="8425976"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pic>
        <p:nvPicPr>
          <p:cNvPr id="9" name="Billede 8">
            <a:extLst>
              <a:ext uri="{FF2B5EF4-FFF2-40B4-BE49-F238E27FC236}">
                <a16:creationId xmlns:a16="http://schemas.microsoft.com/office/drawing/2014/main" id="{3B5DE14A-21B4-EE47-A730-A8F8BD78DA2B}"/>
              </a:ext>
            </a:extLst>
          </p:cNvPr>
          <p:cNvPicPr>
            <a:picLocks noChangeAspect="1"/>
          </p:cNvPicPr>
          <p:nvPr userDrawn="1"/>
        </p:nvPicPr>
        <p:blipFill>
          <a:blip r:embed="rId3"/>
          <a:stretch>
            <a:fillRect/>
          </a:stretch>
        </p:blipFill>
        <p:spPr>
          <a:xfrm>
            <a:off x="922090" y="365125"/>
            <a:ext cx="1634402" cy="673639"/>
          </a:xfrm>
          <a:prstGeom prst="rect">
            <a:avLst/>
          </a:prstGeom>
        </p:spPr>
      </p:pic>
      <p:pic>
        <p:nvPicPr>
          <p:cNvPr id="10" name="Billede 9">
            <a:extLst>
              <a:ext uri="{FF2B5EF4-FFF2-40B4-BE49-F238E27FC236}">
                <a16:creationId xmlns:a16="http://schemas.microsoft.com/office/drawing/2014/main" id="{FD64AEAD-737A-D447-A9F7-AC496D9FD0CD}"/>
              </a:ext>
            </a:extLst>
          </p:cNvPr>
          <p:cNvPicPr>
            <a:picLocks noChangeAspect="1"/>
          </p:cNvPicPr>
          <p:nvPr userDrawn="1"/>
        </p:nvPicPr>
        <p:blipFill>
          <a:blip r:embed="rId4"/>
          <a:stretch>
            <a:fillRect/>
          </a:stretch>
        </p:blipFill>
        <p:spPr>
          <a:xfrm>
            <a:off x="9264176" y="6383980"/>
            <a:ext cx="1034121" cy="230581"/>
          </a:xfrm>
          <a:prstGeom prst="rect">
            <a:avLst/>
          </a:prstGeom>
        </p:spPr>
      </p:pic>
    </p:spTree>
    <p:extLst>
      <p:ext uri="{BB962C8B-B14F-4D97-AF65-F5344CB8AC3E}">
        <p14:creationId xmlns:p14="http://schemas.microsoft.com/office/powerpoint/2010/main" val="251074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46438" y="1379113"/>
            <a:ext cx="9802536"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46438" y="2897279"/>
            <a:ext cx="9802536"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pic>
        <p:nvPicPr>
          <p:cNvPr id="8" name="Billede 7">
            <a:extLst>
              <a:ext uri="{FF2B5EF4-FFF2-40B4-BE49-F238E27FC236}">
                <a16:creationId xmlns:a16="http://schemas.microsoft.com/office/drawing/2014/main" id="{C0006E2A-E02C-B14D-ADC3-1ED00F9A4F27}"/>
              </a:ext>
            </a:extLst>
          </p:cNvPr>
          <p:cNvPicPr>
            <a:picLocks noChangeAspect="1"/>
          </p:cNvPicPr>
          <p:nvPr userDrawn="1"/>
        </p:nvPicPr>
        <p:blipFill>
          <a:blip r:embed="rId2"/>
          <a:stretch>
            <a:fillRect/>
          </a:stretch>
        </p:blipFill>
        <p:spPr>
          <a:xfrm>
            <a:off x="922090" y="365125"/>
            <a:ext cx="1634402" cy="673639"/>
          </a:xfrm>
          <a:prstGeom prst="rect">
            <a:avLst/>
          </a:prstGeom>
        </p:spPr>
      </p:pic>
      <p:pic>
        <p:nvPicPr>
          <p:cNvPr id="7" name="Billede 6">
            <a:extLst>
              <a:ext uri="{FF2B5EF4-FFF2-40B4-BE49-F238E27FC236}">
                <a16:creationId xmlns:a16="http://schemas.microsoft.com/office/drawing/2014/main" id="{1FADBDB4-B066-8940-8CF9-E0C8CE28A94E}"/>
              </a:ext>
            </a:extLst>
          </p:cNvPr>
          <p:cNvPicPr>
            <a:picLocks noChangeAspect="1"/>
          </p:cNvPicPr>
          <p:nvPr userDrawn="1"/>
        </p:nvPicPr>
        <p:blipFill>
          <a:blip r:embed="rId3"/>
          <a:stretch>
            <a:fillRect/>
          </a:stretch>
        </p:blipFill>
        <p:spPr>
          <a:xfrm>
            <a:off x="10344846" y="6383980"/>
            <a:ext cx="1034121" cy="230581"/>
          </a:xfrm>
          <a:prstGeom prst="rect">
            <a:avLst/>
          </a:prstGeom>
        </p:spPr>
      </p:pic>
    </p:spTree>
    <p:extLst>
      <p:ext uri="{BB962C8B-B14F-4D97-AF65-F5344CB8AC3E}">
        <p14:creationId xmlns:p14="http://schemas.microsoft.com/office/powerpoint/2010/main" val="3246717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o indholdsobjek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FB2BEF9-D504-374A-BF80-61E137D57FCD}"/>
              </a:ext>
            </a:extLst>
          </p:cNvPr>
          <p:cNvSpPr>
            <a:spLocks noGrp="1"/>
          </p:cNvSpPr>
          <p:nvPr>
            <p:ph sz="half" idx="1"/>
          </p:nvPr>
        </p:nvSpPr>
        <p:spPr>
          <a:xfrm>
            <a:off x="838200" y="2936147"/>
            <a:ext cx="5181600" cy="3240816"/>
          </a:xfrm>
          <a:prstGeom prst="rect">
            <a:avLst/>
          </a:prstGeom>
        </p:spPr>
        <p:txBody>
          <a:body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A0931B3-855B-944F-9735-ADF02C625199}"/>
              </a:ext>
            </a:extLst>
          </p:cNvPr>
          <p:cNvSpPr>
            <a:spLocks noGrp="1"/>
          </p:cNvSpPr>
          <p:nvPr>
            <p:ph sz="half" idx="2"/>
          </p:nvPr>
        </p:nvSpPr>
        <p:spPr>
          <a:xfrm>
            <a:off x="6172200" y="2936147"/>
            <a:ext cx="5181600" cy="3240816"/>
          </a:xfrm>
          <a:prstGeom prst="rect">
            <a:avLst/>
          </a:prstGeom>
        </p:spPr>
        <p:txBody>
          <a:body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7E70B5-0ACF-0443-9606-F06F58996E4A}"/>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6" name="Pladsholder til sidefod 5">
            <a:extLst>
              <a:ext uri="{FF2B5EF4-FFF2-40B4-BE49-F238E27FC236}">
                <a16:creationId xmlns:a16="http://schemas.microsoft.com/office/drawing/2014/main" id="{27D04C64-9C64-3E4E-BDF9-055870636889}"/>
              </a:ext>
            </a:extLst>
          </p:cNvPr>
          <p:cNvSpPr>
            <a:spLocks noGrp="1"/>
          </p:cNvSpPr>
          <p:nvPr>
            <p:ph type="ftr" sz="quarter" idx="11"/>
          </p:nvPr>
        </p:nvSpPr>
        <p:spPr/>
        <p:txBody>
          <a:bodyPr/>
          <a:lstStyle/>
          <a:p>
            <a:endParaRPr lang="da-DK"/>
          </a:p>
        </p:txBody>
      </p:sp>
      <p:sp>
        <p:nvSpPr>
          <p:cNvPr id="8" name="Titel 1">
            <a:extLst>
              <a:ext uri="{FF2B5EF4-FFF2-40B4-BE49-F238E27FC236}">
                <a16:creationId xmlns:a16="http://schemas.microsoft.com/office/drawing/2014/main" id="{3481EC37-C1A3-E847-B24A-580B7110B608}"/>
              </a:ext>
            </a:extLst>
          </p:cNvPr>
          <p:cNvSpPr>
            <a:spLocks noGrp="1"/>
          </p:cNvSpPr>
          <p:nvPr>
            <p:ph type="title"/>
          </p:nvPr>
        </p:nvSpPr>
        <p:spPr>
          <a:xfrm>
            <a:off x="838200" y="1379113"/>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pic>
        <p:nvPicPr>
          <p:cNvPr id="10" name="Billede 9">
            <a:extLst>
              <a:ext uri="{FF2B5EF4-FFF2-40B4-BE49-F238E27FC236}">
                <a16:creationId xmlns:a16="http://schemas.microsoft.com/office/drawing/2014/main" id="{B9A83860-87C2-1C4F-B652-C14B441D084A}"/>
              </a:ext>
            </a:extLst>
          </p:cNvPr>
          <p:cNvPicPr>
            <a:picLocks noChangeAspect="1"/>
          </p:cNvPicPr>
          <p:nvPr userDrawn="1"/>
        </p:nvPicPr>
        <p:blipFill>
          <a:blip r:embed="rId2"/>
          <a:stretch>
            <a:fillRect/>
          </a:stretch>
        </p:blipFill>
        <p:spPr>
          <a:xfrm>
            <a:off x="10344846" y="6383980"/>
            <a:ext cx="1034121" cy="230581"/>
          </a:xfrm>
          <a:prstGeom prst="rect">
            <a:avLst/>
          </a:prstGeom>
        </p:spPr>
      </p:pic>
      <p:pic>
        <p:nvPicPr>
          <p:cNvPr id="11" name="Billede 10">
            <a:extLst>
              <a:ext uri="{FF2B5EF4-FFF2-40B4-BE49-F238E27FC236}">
                <a16:creationId xmlns:a16="http://schemas.microsoft.com/office/drawing/2014/main" id="{4F828C3A-CC7C-9E4C-958A-FEEA4124E3D4}"/>
              </a:ext>
            </a:extLst>
          </p:cNvPr>
          <p:cNvPicPr>
            <a:picLocks noChangeAspect="1"/>
          </p:cNvPicPr>
          <p:nvPr userDrawn="1"/>
        </p:nvPicPr>
        <p:blipFill>
          <a:blip r:embed="rId3"/>
          <a:stretch>
            <a:fillRect/>
          </a:stretch>
        </p:blipFill>
        <p:spPr>
          <a:xfrm>
            <a:off x="922090" y="365125"/>
            <a:ext cx="1634402" cy="673639"/>
          </a:xfrm>
          <a:prstGeom prst="rect">
            <a:avLst/>
          </a:prstGeom>
        </p:spPr>
      </p:pic>
    </p:spTree>
    <p:extLst>
      <p:ext uri="{BB962C8B-B14F-4D97-AF65-F5344CB8AC3E}">
        <p14:creationId xmlns:p14="http://schemas.microsoft.com/office/powerpoint/2010/main" val="188068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un titel">
    <p:bg>
      <p:bgPr>
        <a:solidFill>
          <a:srgbClr val="00CCCC"/>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702E16C2-D5A8-D742-A927-137B7BB6F045}"/>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4" name="Pladsholder til sidefod 3">
            <a:extLst>
              <a:ext uri="{FF2B5EF4-FFF2-40B4-BE49-F238E27FC236}">
                <a16:creationId xmlns:a16="http://schemas.microsoft.com/office/drawing/2014/main" id="{B1756D43-9C05-BC48-9D2A-4760042F3D9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DDA8F8B-F3E8-8243-A624-A772FBBE8355}"/>
              </a:ext>
            </a:extLst>
          </p:cNvPr>
          <p:cNvSpPr>
            <a:spLocks noGrp="1"/>
          </p:cNvSpPr>
          <p:nvPr>
            <p:ph type="sldNum" sz="quarter" idx="12"/>
          </p:nvPr>
        </p:nvSpPr>
        <p:spPr/>
        <p:txBody>
          <a:bodyPr/>
          <a:lstStyle/>
          <a:p>
            <a:fld id="{51BF0544-2B14-854E-BD6C-B3EB22F73968}" type="slidenum">
              <a:rPr lang="da-DK" smtClean="0"/>
              <a:t>‹nr.›</a:t>
            </a:fld>
            <a:endParaRPr lang="da-DK"/>
          </a:p>
        </p:txBody>
      </p:sp>
      <p:sp>
        <p:nvSpPr>
          <p:cNvPr id="8" name="Rektangel 7">
            <a:extLst>
              <a:ext uri="{FF2B5EF4-FFF2-40B4-BE49-F238E27FC236}">
                <a16:creationId xmlns:a16="http://schemas.microsoft.com/office/drawing/2014/main" id="{C5783695-5597-5847-A96E-638D9936B63F}"/>
              </a:ext>
            </a:extLst>
          </p:cNvPr>
          <p:cNvSpPr/>
          <p:nvPr userDrawn="1"/>
        </p:nvSpPr>
        <p:spPr>
          <a:xfrm>
            <a:off x="260059" y="285226"/>
            <a:ext cx="11652308" cy="6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D6B50A0D-FD2C-9646-9D7B-9F60009DE71C}"/>
              </a:ext>
            </a:extLst>
          </p:cNvPr>
          <p:cNvPicPr>
            <a:picLocks noChangeAspect="1"/>
          </p:cNvPicPr>
          <p:nvPr userDrawn="1"/>
        </p:nvPicPr>
        <p:blipFill>
          <a:blip r:embed="rId2"/>
          <a:stretch>
            <a:fillRect/>
          </a:stretch>
        </p:blipFill>
        <p:spPr>
          <a:xfrm>
            <a:off x="922090" y="776186"/>
            <a:ext cx="1634402" cy="673639"/>
          </a:xfrm>
          <a:prstGeom prst="rect">
            <a:avLst/>
          </a:prstGeom>
        </p:spPr>
      </p:pic>
      <p:sp>
        <p:nvSpPr>
          <p:cNvPr id="13" name="Titel 1">
            <a:extLst>
              <a:ext uri="{FF2B5EF4-FFF2-40B4-BE49-F238E27FC236}">
                <a16:creationId xmlns:a16="http://schemas.microsoft.com/office/drawing/2014/main" id="{60769C1E-BEC7-854E-A246-7814C2E3AA8D}"/>
              </a:ext>
            </a:extLst>
          </p:cNvPr>
          <p:cNvSpPr>
            <a:spLocks noGrp="1"/>
          </p:cNvSpPr>
          <p:nvPr>
            <p:ph type="title"/>
          </p:nvPr>
        </p:nvSpPr>
        <p:spPr>
          <a:xfrm>
            <a:off x="838200" y="1723062"/>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14" name="Pladsholder til indhold 2">
            <a:extLst>
              <a:ext uri="{FF2B5EF4-FFF2-40B4-BE49-F238E27FC236}">
                <a16:creationId xmlns:a16="http://schemas.microsoft.com/office/drawing/2014/main" id="{CD30CFD5-75B2-334B-A485-801947BC9BE2}"/>
              </a:ext>
            </a:extLst>
          </p:cNvPr>
          <p:cNvSpPr>
            <a:spLocks noGrp="1"/>
          </p:cNvSpPr>
          <p:nvPr>
            <p:ph idx="1"/>
          </p:nvPr>
        </p:nvSpPr>
        <p:spPr>
          <a:xfrm>
            <a:off x="838200" y="3183562"/>
            <a:ext cx="10515600" cy="3343073"/>
          </a:xfrm>
          <a:prstGeom prst="rect">
            <a:avLst/>
          </a:prstGeom>
        </p:spPr>
        <p:txBody>
          <a:bodyPr>
            <a:normAutofit/>
          </a:bodyPr>
          <a:lstStyle>
            <a:lvl1pPr>
              <a:defRPr sz="2400"/>
            </a:lvl1pPr>
          </a:lstStyle>
          <a:p>
            <a:pPr lvl="0"/>
            <a:r>
              <a:rPr lang="da-DK"/>
              <a:t>Klik for at redigere teksttypografierne i masteren</a:t>
            </a:r>
          </a:p>
        </p:txBody>
      </p:sp>
      <p:pic>
        <p:nvPicPr>
          <p:cNvPr id="11" name="Billede 10">
            <a:extLst>
              <a:ext uri="{FF2B5EF4-FFF2-40B4-BE49-F238E27FC236}">
                <a16:creationId xmlns:a16="http://schemas.microsoft.com/office/drawing/2014/main" id="{709100C3-7ADC-3A48-A106-3FA1F4D4C8C9}"/>
              </a:ext>
            </a:extLst>
          </p:cNvPr>
          <p:cNvPicPr>
            <a:picLocks noChangeAspect="1"/>
          </p:cNvPicPr>
          <p:nvPr userDrawn="1"/>
        </p:nvPicPr>
        <p:blipFill>
          <a:blip r:embed="rId3"/>
          <a:stretch>
            <a:fillRect/>
          </a:stretch>
        </p:blipFill>
        <p:spPr>
          <a:xfrm>
            <a:off x="10548279" y="6125769"/>
            <a:ext cx="1034121" cy="230581"/>
          </a:xfrm>
          <a:prstGeom prst="rect">
            <a:avLst/>
          </a:prstGeom>
        </p:spPr>
      </p:pic>
    </p:spTree>
    <p:extLst>
      <p:ext uri="{BB962C8B-B14F-4D97-AF65-F5344CB8AC3E}">
        <p14:creationId xmlns:p14="http://schemas.microsoft.com/office/powerpoint/2010/main" val="183227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p:bg>
      <p:bgPr>
        <a:solidFill>
          <a:srgbClr val="330066"/>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60E8B9E7-927A-AA43-B7BD-1EB57874A79C}"/>
              </a:ext>
            </a:extLst>
          </p:cNvPr>
          <p:cNvPicPr>
            <a:picLocks noChangeAspect="1"/>
          </p:cNvPicPr>
          <p:nvPr userDrawn="1"/>
        </p:nvPicPr>
        <p:blipFill>
          <a:blip r:embed="rId2"/>
          <a:stretch>
            <a:fillRect/>
          </a:stretch>
        </p:blipFill>
        <p:spPr>
          <a:xfrm>
            <a:off x="9264266" y="590843"/>
            <a:ext cx="4378861" cy="5917379"/>
          </a:xfrm>
          <a:prstGeom prst="rect">
            <a:avLst/>
          </a:prstGeom>
        </p:spPr>
      </p:pic>
      <p:pic>
        <p:nvPicPr>
          <p:cNvPr id="7" name="Billede 6">
            <a:extLst>
              <a:ext uri="{FF2B5EF4-FFF2-40B4-BE49-F238E27FC236}">
                <a16:creationId xmlns:a16="http://schemas.microsoft.com/office/drawing/2014/main" id="{E6D66986-F850-DF4D-AAEE-D7CFD4963CEC}"/>
              </a:ext>
            </a:extLst>
          </p:cNvPr>
          <p:cNvPicPr>
            <a:picLocks noChangeAspect="1"/>
          </p:cNvPicPr>
          <p:nvPr userDrawn="1"/>
        </p:nvPicPr>
        <p:blipFill>
          <a:blip r:embed="rId3"/>
          <a:stretch>
            <a:fillRect/>
          </a:stretch>
        </p:blipFill>
        <p:spPr>
          <a:xfrm>
            <a:off x="7061752" y="5358212"/>
            <a:ext cx="1929848" cy="787926"/>
          </a:xfrm>
          <a:prstGeom prst="rect">
            <a:avLst/>
          </a:prstGeom>
        </p:spPr>
      </p:pic>
      <p:sp>
        <p:nvSpPr>
          <p:cNvPr id="10" name="Titel 1">
            <a:extLst>
              <a:ext uri="{FF2B5EF4-FFF2-40B4-BE49-F238E27FC236}">
                <a16:creationId xmlns:a16="http://schemas.microsoft.com/office/drawing/2014/main" id="{12F7F56F-BE8A-8B4A-B90F-FD4B40A0E549}"/>
              </a:ext>
            </a:extLst>
          </p:cNvPr>
          <p:cNvSpPr>
            <a:spLocks noGrp="1"/>
          </p:cNvSpPr>
          <p:nvPr>
            <p:ph type="title" hasCustomPrompt="1"/>
          </p:nvPr>
        </p:nvSpPr>
        <p:spPr>
          <a:xfrm>
            <a:off x="944880" y="1059073"/>
            <a:ext cx="6720840" cy="2971907"/>
          </a:xfrm>
          <a:prstGeom prst="rect">
            <a:avLst/>
          </a:prstGeom>
        </p:spPr>
        <p:txBody>
          <a:bodyPr anchor="t" anchorCtr="0">
            <a:normAutofit/>
          </a:bodyPr>
          <a:lstStyle>
            <a:lvl1pPr>
              <a:defRPr sz="4000">
                <a:solidFill>
                  <a:srgbClr val="FFFFFF"/>
                </a:solidFill>
              </a:defRPr>
            </a:lvl1pPr>
          </a:lstStyle>
          <a:p>
            <a:r>
              <a:rPr lang="da-DK" dirty="0"/>
              <a:t>Tak for i dag!</a:t>
            </a:r>
          </a:p>
        </p:txBody>
      </p:sp>
    </p:spTree>
    <p:extLst>
      <p:ext uri="{BB962C8B-B14F-4D97-AF65-F5344CB8AC3E}">
        <p14:creationId xmlns:p14="http://schemas.microsoft.com/office/powerpoint/2010/main" val="4069226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Overskrift og indhold/tekst">
    <p:spTree>
      <p:nvGrpSpPr>
        <p:cNvPr id="1" name=""/>
        <p:cNvGrpSpPr/>
        <p:nvPr/>
      </p:nvGrpSpPr>
      <p:grpSpPr>
        <a:xfrm>
          <a:off x="0" y="0"/>
          <a:ext cx="0" cy="0"/>
          <a:chOff x="0" y="0"/>
          <a:chExt cx="0" cy="0"/>
        </a:xfrm>
      </p:grpSpPr>
      <p:sp>
        <p:nvSpPr>
          <p:cNvPr id="32" name="Titeltekst"/>
          <p:cNvSpPr txBox="1">
            <a:spLocks noGrp="1"/>
          </p:cNvSpPr>
          <p:nvPr>
            <p:ph type="title"/>
          </p:nvPr>
        </p:nvSpPr>
        <p:spPr>
          <a:xfrm>
            <a:off x="572996" y="1"/>
            <a:ext cx="11040251" cy="738001"/>
          </a:xfrm>
          <a:prstGeom prst="rect">
            <a:avLst/>
          </a:prstGeom>
        </p:spPr>
        <p:txBody>
          <a:bodyPr>
            <a:normAutofit/>
          </a:bodyPr>
          <a:lstStyle/>
          <a:p>
            <a:r>
              <a:t>Titeltekst</a:t>
            </a:r>
          </a:p>
        </p:txBody>
      </p:sp>
      <p:sp>
        <p:nvSpPr>
          <p:cNvPr id="33" name="Brødtekst, niveau et…"/>
          <p:cNvSpPr txBox="1">
            <a:spLocks noGrp="1"/>
          </p:cNvSpPr>
          <p:nvPr>
            <p:ph type="body" sz="quarter" idx="1"/>
          </p:nvPr>
        </p:nvSpPr>
        <p:spPr>
          <a:xfrm>
            <a:off x="576992" y="748800"/>
            <a:ext cx="11038146" cy="700775"/>
          </a:xfrm>
          <a:prstGeom prst="rect">
            <a:avLst/>
          </a:prstGeom>
        </p:spPr>
        <p:txBody>
          <a:bodyPr/>
          <a:lstStyle>
            <a:lvl1pPr marL="0" indent="0">
              <a:lnSpc>
                <a:spcPct val="90000"/>
              </a:lnSpc>
              <a:spcBef>
                <a:spcPts val="0"/>
              </a:spcBef>
              <a:buSzTx/>
              <a:buNone/>
              <a:defRPr sz="2400" i="1"/>
            </a:lvl1pPr>
            <a:lvl2pPr marL="0" indent="544250">
              <a:lnSpc>
                <a:spcPct val="90000"/>
              </a:lnSpc>
              <a:spcBef>
                <a:spcPts val="0"/>
              </a:spcBef>
              <a:buSzTx/>
              <a:buNone/>
              <a:defRPr sz="2400" i="1"/>
            </a:lvl2pPr>
            <a:lvl3pPr marL="0" indent="1088501">
              <a:lnSpc>
                <a:spcPct val="90000"/>
              </a:lnSpc>
              <a:spcBef>
                <a:spcPts val="0"/>
              </a:spcBef>
              <a:buSzTx/>
              <a:buNone/>
              <a:defRPr sz="2400" i="1"/>
            </a:lvl3pPr>
            <a:lvl4pPr marL="0" indent="1632753">
              <a:lnSpc>
                <a:spcPct val="90000"/>
              </a:lnSpc>
              <a:spcBef>
                <a:spcPts val="0"/>
              </a:spcBef>
              <a:buSzTx/>
              <a:buNone/>
              <a:defRPr sz="2400" i="1"/>
            </a:lvl4pPr>
            <a:lvl5pPr marL="0" indent="2177003">
              <a:lnSpc>
                <a:spcPct val="90000"/>
              </a:lnSpc>
              <a:spcBef>
                <a:spcPts val="0"/>
              </a:spcBef>
              <a:buSzTx/>
              <a:buNone/>
              <a:defRPr sz="2400" i="1"/>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34" name="Text Placeholder 4"/>
          <p:cNvSpPr>
            <a:spLocks noGrp="1"/>
          </p:cNvSpPr>
          <p:nvPr>
            <p:ph type="body" sz="quarter" idx="13"/>
          </p:nvPr>
        </p:nvSpPr>
        <p:spPr>
          <a:xfrm>
            <a:off x="587205" y="6288952"/>
            <a:ext cx="5405502" cy="505840"/>
          </a:xfrm>
          <a:prstGeom prst="rect">
            <a:avLst/>
          </a:prstGeom>
        </p:spPr>
        <p:txBody>
          <a:bodyPr/>
          <a:lstStyle>
            <a:lvl1pPr marL="0" indent="0">
              <a:lnSpc>
                <a:spcPct val="90000"/>
              </a:lnSpc>
              <a:spcBef>
                <a:spcPts val="0"/>
              </a:spcBef>
              <a:buSzTx/>
              <a:buNone/>
              <a:defRPr sz="900" i="1"/>
            </a:lvl1pPr>
          </a:lstStyle>
          <a:p>
            <a:pPr marL="0" indent="0">
              <a:lnSpc>
                <a:spcPct val="90000"/>
              </a:lnSpc>
              <a:spcBef>
                <a:spcPts val="0"/>
              </a:spcBef>
              <a:buSzTx/>
              <a:buNone/>
              <a:defRPr sz="900" i="1"/>
            </a:pPr>
            <a:endParaRPr/>
          </a:p>
        </p:txBody>
      </p:sp>
      <p:sp>
        <p:nvSpPr>
          <p:cNvPr id="35" name="AutoShape 4"/>
          <p:cNvSpPr txBox="1"/>
          <p:nvPr/>
        </p:nvSpPr>
        <p:spPr>
          <a:xfrm>
            <a:off x="-2224036" y="1890635"/>
            <a:ext cx="2117320" cy="350865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defTabSz="457200">
              <a:tabLst>
                <a:tab pos="177800" algn="l"/>
              </a:tabLst>
              <a:defRPr sz="1000" b="1">
                <a:solidFill>
                  <a:srgbClr val="212121"/>
                </a:solidFill>
              </a:defRPr>
            </a:pPr>
            <a:r>
              <a:rPr sz="1000"/>
              <a:t>Primær og sekundær farver</a:t>
            </a:r>
            <a:br>
              <a:rPr sz="1000"/>
            </a:br>
            <a:r>
              <a:rPr sz="1000" b="0"/>
              <a:t>Bruges til grafer/tabeller osv.</a:t>
            </a:r>
          </a:p>
          <a:p>
            <a:pPr algn="r" defTabSz="457200">
              <a:tabLst>
                <a:tab pos="177800" algn="l"/>
              </a:tabLst>
              <a:defRPr sz="1000">
                <a:solidFill>
                  <a:srgbClr val="212121"/>
                </a:solidFill>
              </a:defRPr>
            </a:pPr>
            <a:r>
              <a:rPr sz="1000"/>
              <a:t>Alternativt kan vælges én farve </a:t>
            </a:r>
            <a:br>
              <a:rPr sz="1000"/>
            </a:br>
            <a:r>
              <a:rPr sz="1000"/>
              <a:t>og dennes nuancer </a:t>
            </a:r>
            <a:br>
              <a:rPr sz="1000"/>
            </a:br>
            <a:r>
              <a:rPr sz="1000"/>
              <a:t>(placeret lodret under)</a:t>
            </a:r>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1000">
                <a:solidFill>
                  <a:srgbClr val="212121"/>
                </a:solidFill>
              </a:defRPr>
            </a:pPr>
            <a:endParaRPr sz="1000"/>
          </a:p>
          <a:p>
            <a:pPr algn="r" defTabSz="457200">
              <a:tabLst>
                <a:tab pos="177800" algn="l"/>
              </a:tabLst>
              <a:defRPr sz="800">
                <a:solidFill>
                  <a:srgbClr val="212121"/>
                </a:solidFill>
              </a:defRPr>
            </a:pPr>
            <a:endParaRPr sz="800"/>
          </a:p>
          <a:p>
            <a:pPr algn="r" defTabSz="457200">
              <a:tabLst>
                <a:tab pos="177800" algn="l"/>
              </a:tabLst>
              <a:defRPr sz="1000" b="1">
                <a:solidFill>
                  <a:srgbClr val="212121"/>
                </a:solidFill>
              </a:defRPr>
            </a:pPr>
            <a:r>
              <a:rPr sz="1000"/>
              <a:t>Custom Colors = </a:t>
            </a:r>
            <a:br>
              <a:rPr sz="1000"/>
            </a:br>
            <a:r>
              <a:rPr sz="1000"/>
              <a:t>Sub brand farver</a:t>
            </a:r>
          </a:p>
          <a:p>
            <a:pPr algn="r" defTabSz="457200">
              <a:tabLst>
                <a:tab pos="177800" algn="l"/>
              </a:tabLst>
              <a:defRPr sz="1000">
                <a:solidFill>
                  <a:srgbClr val="212121"/>
                </a:solidFill>
              </a:defRPr>
            </a:pPr>
            <a:r>
              <a:rPr sz="1000"/>
              <a:t>Hold musen over en farve</a:t>
            </a:r>
            <a:br>
              <a:rPr sz="1000"/>
            </a:br>
            <a:r>
              <a:rPr sz="1000"/>
              <a:t> så ser du navnet</a:t>
            </a:r>
          </a:p>
        </p:txBody>
      </p:sp>
      <p:sp>
        <p:nvSpPr>
          <p:cNvPr id="36" name="Lysbillednummer"/>
          <p:cNvSpPr txBox="1">
            <a:spLocks noGrp="1"/>
          </p:cNvSpPr>
          <p:nvPr>
            <p:ph type="sldNum" sz="quarter" idx="2"/>
          </p:nvPr>
        </p:nvSpPr>
        <p:spPr>
          <a:xfrm>
            <a:off x="267014" y="6285601"/>
            <a:ext cx="139984" cy="127001"/>
          </a:xfrm>
          <a:prstGeom prst="rect">
            <a:avLst/>
          </a:prstGeom>
        </p:spPr>
        <p:txBody>
          <a:bodyPr/>
          <a:lstStyle>
            <a:lvl1pPr>
              <a:defRPr sz="900">
                <a:solidFill>
                  <a:schemeClr val="accent1"/>
                </a:solidFill>
              </a:defRPr>
            </a:lvl1pPr>
          </a:lstStyle>
          <a:p>
            <a:fld id="{86CB4B4D-7CA3-9044-876B-883B54F8677D}" type="slidenum">
              <a:t>‹nr.›</a:t>
            </a:fld>
            <a:endParaRPr/>
          </a:p>
        </p:txBody>
      </p:sp>
      <p:sp>
        <p:nvSpPr>
          <p:cNvPr id="37" name="TextBox 17"/>
          <p:cNvSpPr txBox="1"/>
          <p:nvPr/>
        </p:nvSpPr>
        <p:spPr>
          <a:xfrm>
            <a:off x="-2372610" y="5941021"/>
            <a:ext cx="2283618" cy="92333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algn="r">
              <a:defRPr sz="1000" b="1">
                <a:solidFill>
                  <a:srgbClr val="212121"/>
                </a:solidFill>
              </a:defRPr>
            </a:pPr>
            <a:r>
              <a:rPr sz="1000"/>
              <a:t>Indsæt sidefod</a:t>
            </a:r>
            <a:endParaRPr sz="3200"/>
          </a:p>
          <a:p>
            <a:pPr algn="r">
              <a:defRPr sz="1000">
                <a:solidFill>
                  <a:srgbClr val="212121"/>
                </a:solidFill>
              </a:defRPr>
            </a:pPr>
            <a:r>
              <a:rPr sz="1000"/>
              <a:t>1. Vælg </a:t>
            </a:r>
            <a:r>
              <a:rPr sz="1000" b="1"/>
              <a:t>’Indsæt’</a:t>
            </a:r>
            <a:r>
              <a:rPr sz="1000"/>
              <a:t> i topmenuen</a:t>
            </a:r>
            <a:endParaRPr sz="3200"/>
          </a:p>
          <a:p>
            <a:pPr algn="r">
              <a:defRPr sz="1000">
                <a:solidFill>
                  <a:srgbClr val="212121"/>
                </a:solidFill>
              </a:defRPr>
            </a:pPr>
            <a:r>
              <a:rPr sz="1000"/>
              <a:t>2. Vælg </a:t>
            </a:r>
            <a:r>
              <a:rPr sz="1000" b="1"/>
              <a:t>’Sidehoved og Sidefod’</a:t>
            </a:r>
            <a:endParaRPr sz="3200"/>
          </a:p>
          <a:p>
            <a:pPr algn="r">
              <a:defRPr sz="1000">
                <a:solidFill>
                  <a:srgbClr val="212121"/>
                </a:solidFill>
              </a:defRPr>
            </a:pPr>
            <a:r>
              <a:rPr sz="1000"/>
              <a:t>3. Skriv titel på præsentation </a:t>
            </a:r>
            <a:br>
              <a:rPr sz="1000"/>
            </a:br>
            <a:r>
              <a:rPr sz="1000"/>
              <a:t>ind i tekstfeltet Sidefod</a:t>
            </a:r>
            <a:endParaRPr sz="3200"/>
          </a:p>
          <a:p>
            <a:pPr algn="r">
              <a:defRPr sz="1000">
                <a:solidFill>
                  <a:srgbClr val="212121"/>
                </a:solidFill>
              </a:defRPr>
            </a:pPr>
            <a:r>
              <a:rPr sz="1000"/>
              <a:t>4. Tryk </a:t>
            </a:r>
            <a:r>
              <a:rPr sz="1000" b="1"/>
              <a:t>’Anvend på alle’</a:t>
            </a:r>
          </a:p>
        </p:txBody>
      </p:sp>
      <p:grpSp>
        <p:nvGrpSpPr>
          <p:cNvPr id="44" name="Group 15"/>
          <p:cNvGrpSpPr/>
          <p:nvPr/>
        </p:nvGrpSpPr>
        <p:grpSpPr>
          <a:xfrm>
            <a:off x="-1748903" y="2759045"/>
            <a:ext cx="1680491" cy="1890680"/>
            <a:chOff x="0" y="0"/>
            <a:chExt cx="1678739" cy="1890678"/>
          </a:xfrm>
        </p:grpSpPr>
        <p:pic>
          <p:nvPicPr>
            <p:cNvPr id="38" name="Picture 2" descr="Picture 2"/>
            <p:cNvPicPr>
              <a:picLocks noChangeAspect="1"/>
            </p:cNvPicPr>
            <p:nvPr/>
          </p:nvPicPr>
          <p:blipFill>
            <a:blip r:embed="rId2"/>
            <a:stretch>
              <a:fillRect/>
            </a:stretch>
          </p:blipFill>
          <p:spPr>
            <a:xfrm>
              <a:off x="21389" y="0"/>
              <a:ext cx="1657351" cy="1890679"/>
            </a:xfrm>
            <a:prstGeom prst="rect">
              <a:avLst/>
            </a:prstGeom>
            <a:ln w="12700" cap="flat">
              <a:noFill/>
              <a:miter lim="400000"/>
            </a:ln>
            <a:effectLst/>
          </p:spPr>
        </p:pic>
        <p:sp>
          <p:nvSpPr>
            <p:cNvPr id="39" name="Rounded Rectangle 17"/>
            <p:cNvSpPr/>
            <p:nvPr/>
          </p:nvSpPr>
          <p:spPr>
            <a:xfrm>
              <a:off x="0" y="1580226"/>
              <a:ext cx="1657351" cy="300626"/>
            </a:xfrm>
            <a:prstGeom prst="roundRect">
              <a:avLst>
                <a:gd name="adj" fmla="val 12500"/>
              </a:avLst>
            </a:prstGeom>
            <a:solidFill>
              <a:srgbClr val="FFFFFF">
                <a:alpha val="58038"/>
              </a:srgbClr>
            </a:solidFill>
            <a:ln w="25400" cap="flat">
              <a:solidFill>
                <a:srgbClr val="ABC433"/>
              </a:solidFill>
              <a:prstDash val="solid"/>
              <a:round/>
            </a:ln>
            <a:effectLst/>
          </p:spPr>
          <p:txBody>
            <a:bodyPr wrap="square" lIns="45719" tIns="45719" rIns="45719" bIns="45719" numCol="1" anchor="ctr">
              <a:noAutofit/>
            </a:bodyPr>
            <a:lstStyle/>
            <a:p>
              <a:pPr algn="ctr">
                <a:spcBef>
                  <a:spcPts val="600"/>
                </a:spcBef>
                <a:defRPr>
                  <a:solidFill>
                    <a:srgbClr val="FFFFFF"/>
                  </a:solidFill>
                </a:defRPr>
              </a:pPr>
              <a:endParaRPr sz="1800"/>
            </a:p>
          </p:txBody>
        </p:sp>
        <p:sp>
          <p:nvSpPr>
            <p:cNvPr id="40" name="Straight Connector 18"/>
            <p:cNvSpPr/>
            <p:nvPr/>
          </p:nvSpPr>
          <p:spPr>
            <a:xfrm>
              <a:off x="0" y="1597177"/>
              <a:ext cx="1640610" cy="271147"/>
            </a:xfrm>
            <a:prstGeom prst="line">
              <a:avLst/>
            </a:prstGeom>
            <a:noFill/>
            <a:ln w="19050" cap="flat">
              <a:solidFill>
                <a:srgbClr val="ABC433"/>
              </a:solidFill>
              <a:prstDash val="solid"/>
              <a:round/>
            </a:ln>
            <a:effectLst/>
          </p:spPr>
          <p:txBody>
            <a:bodyPr wrap="square" lIns="45719" tIns="45719" rIns="45719" bIns="45719" numCol="1" anchor="t">
              <a:noAutofit/>
            </a:bodyPr>
            <a:lstStyle/>
            <a:p>
              <a:endParaRPr sz="1800"/>
            </a:p>
          </p:txBody>
        </p:sp>
        <p:sp>
          <p:nvSpPr>
            <p:cNvPr id="41" name="Straight Connector 22"/>
            <p:cNvSpPr/>
            <p:nvPr/>
          </p:nvSpPr>
          <p:spPr>
            <a:xfrm flipH="1">
              <a:off x="0" y="1597177"/>
              <a:ext cx="1657352" cy="277410"/>
            </a:xfrm>
            <a:prstGeom prst="line">
              <a:avLst/>
            </a:prstGeom>
            <a:noFill/>
            <a:ln w="19050" cap="flat">
              <a:solidFill>
                <a:srgbClr val="ABC433"/>
              </a:solidFill>
              <a:prstDash val="solid"/>
              <a:round/>
            </a:ln>
            <a:effectLst/>
          </p:spPr>
          <p:txBody>
            <a:bodyPr wrap="square" lIns="45719" tIns="45719" rIns="45719" bIns="45719" numCol="1" anchor="t">
              <a:noAutofit/>
            </a:bodyPr>
            <a:lstStyle/>
            <a:p>
              <a:endParaRPr sz="1800"/>
            </a:p>
          </p:txBody>
        </p:sp>
        <p:sp>
          <p:nvSpPr>
            <p:cNvPr id="42" name="Rectangle 24"/>
            <p:cNvSpPr/>
            <p:nvPr/>
          </p:nvSpPr>
          <p:spPr>
            <a:xfrm>
              <a:off x="877077" y="1418505"/>
              <a:ext cx="107560" cy="109199"/>
            </a:xfrm>
            <a:prstGeom prst="rect">
              <a:avLst/>
            </a:prstGeom>
            <a:solidFill>
              <a:srgbClr val="FF00FF"/>
            </a:solidFill>
            <a:ln w="12700" cap="flat">
              <a:noFill/>
              <a:miter lim="400000"/>
            </a:ln>
            <a:effectLst/>
          </p:spPr>
          <p:txBody>
            <a:bodyPr wrap="square" lIns="45719" tIns="45719" rIns="45719" bIns="45719" numCol="1" anchor="t">
              <a:noAutofit/>
            </a:bodyPr>
            <a:lstStyle/>
            <a:p>
              <a:pPr>
                <a:spcBef>
                  <a:spcPts val="600"/>
                </a:spcBef>
                <a:defRPr sz="1800">
                  <a:solidFill>
                    <a:srgbClr val="FFFFFF"/>
                  </a:solidFill>
                </a:defRPr>
              </a:pPr>
              <a:endParaRPr sz="1800"/>
            </a:p>
          </p:txBody>
        </p:sp>
        <p:sp>
          <p:nvSpPr>
            <p:cNvPr id="43" name="Rectangle 25"/>
            <p:cNvSpPr/>
            <p:nvPr/>
          </p:nvSpPr>
          <p:spPr>
            <a:xfrm>
              <a:off x="1034809" y="1416284"/>
              <a:ext cx="107560" cy="109199"/>
            </a:xfrm>
            <a:prstGeom prst="rect">
              <a:avLst/>
            </a:prstGeom>
            <a:solidFill>
              <a:srgbClr val="0069FA"/>
            </a:solidFill>
            <a:ln w="12700" cap="flat">
              <a:noFill/>
              <a:miter lim="400000"/>
            </a:ln>
            <a:effectLst/>
          </p:spPr>
          <p:txBody>
            <a:bodyPr wrap="square" lIns="45719" tIns="45719" rIns="45719" bIns="45719" numCol="1" anchor="t">
              <a:noAutofit/>
            </a:bodyPr>
            <a:lstStyle/>
            <a:p>
              <a:pPr>
                <a:spcBef>
                  <a:spcPts val="600"/>
                </a:spcBef>
                <a:defRPr sz="1800">
                  <a:solidFill>
                    <a:srgbClr val="FFFFFF"/>
                  </a:solidFill>
                </a:defRPr>
              </a:pPr>
              <a:endParaRPr sz="1800"/>
            </a:p>
          </p:txBody>
        </p:sp>
      </p:grpSp>
    </p:spTree>
    <p:extLst>
      <p:ext uri="{BB962C8B-B14F-4D97-AF65-F5344CB8AC3E}">
        <p14:creationId xmlns:p14="http://schemas.microsoft.com/office/powerpoint/2010/main" val="1552759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title and content leve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A5BC8688-0E4A-4C1C-9031-7C6C9FCD32E5}"/>
              </a:ext>
            </a:extLst>
          </p:cNvPr>
          <p:cNvSpPr>
            <a:spLocks noGrp="1"/>
          </p:cNvSpPr>
          <p:nvPr>
            <p:ph type="body" sz="quarter" idx="10"/>
          </p:nvPr>
        </p:nvSpPr>
        <p:spPr>
          <a:xfrm>
            <a:off x="814918" y="1824568"/>
            <a:ext cx="10562167" cy="4243917"/>
          </a:xfrm>
        </p:spPr>
        <p:txBody>
          <a:bodyPr/>
          <a:lstStyle>
            <a:lvl1pPr>
              <a:defRPr sz="1867" baseline="0">
                <a:latin typeface="+mj-lt"/>
              </a:defRPr>
            </a:lvl1pPr>
            <a:lvl3pPr marL="467772" indent="-256111">
              <a:buClr>
                <a:schemeClr val="accent1"/>
              </a:buClr>
              <a:buFont typeface="Wingdings" panose="05000000000000000000" pitchFamily="2" charset="2"/>
              <a:buChar char="§"/>
              <a:defRPr/>
            </a:lvl3pPr>
            <a:lvl4pPr marL="715415" indent="-239178">
              <a:buClr>
                <a:schemeClr val="accent1"/>
              </a:buClr>
              <a:buFont typeface="Wingdings" panose="05000000000000000000" pitchFamily="2" charset="2"/>
              <a:buChar char="§"/>
              <a:defRPr/>
            </a:lvl4pPr>
            <a:lvl5pPr marL="1007508" indent="-275160">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159FD754-ACEF-4BE5-ABCC-1A5033842257}"/>
              </a:ext>
            </a:extLst>
          </p:cNvPr>
          <p:cNvSpPr>
            <a:spLocks noGrp="1"/>
          </p:cNvSpPr>
          <p:nvPr>
            <p:ph type="ftr" sz="quarter" idx="3"/>
          </p:nvPr>
        </p:nvSpPr>
        <p:spPr>
          <a:xfrm>
            <a:off x="1102786" y="6257941"/>
            <a:ext cx="10289685" cy="418387"/>
          </a:xfrm>
          <a:prstGeom prst="rect">
            <a:avLst/>
          </a:prstGeom>
        </p:spPr>
        <p:txBody>
          <a:bodyPr vert="horz" lIns="0" tIns="0" rIns="0" bIns="0" rtlCol="0" anchor="ctr"/>
          <a:lstStyle>
            <a:lvl1pPr algn="l">
              <a:defRPr lang="en-GB" sz="933" dirty="0">
                <a:solidFill>
                  <a:schemeClr val="accent6"/>
                </a:solidFill>
                <a:latin typeface="Averta Regular" panose="00000500000000000000" pitchFamily="50" charset="0"/>
                <a:ea typeface="Averta Regular" panose="00000500000000000000" pitchFamily="50" charset="0"/>
                <a:cs typeface="Averta Regular" panose="00000500000000000000" pitchFamily="50" charset="0"/>
              </a:defRPr>
            </a:lvl1pPr>
          </a:lstStyle>
          <a:p>
            <a:endParaRPr lang="en-GB" dirty="0"/>
          </a:p>
        </p:txBody>
      </p:sp>
    </p:spTree>
    <p:extLst>
      <p:ext uri="{BB962C8B-B14F-4D97-AF65-F5344CB8AC3E}">
        <p14:creationId xmlns:p14="http://schemas.microsoft.com/office/powerpoint/2010/main" val="192892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_white">
    <p:bg>
      <p:bgRef idx="1001">
        <a:schemeClr val="bg1"/>
      </p:bgRef>
    </p:bg>
    <p:spTree>
      <p:nvGrpSpPr>
        <p:cNvPr id="1" name=""/>
        <p:cNvGrpSpPr/>
        <p:nvPr/>
      </p:nvGrpSpPr>
      <p:grpSpPr>
        <a:xfrm>
          <a:off x="0" y="0"/>
          <a:ext cx="0" cy="0"/>
          <a:chOff x="0" y="0"/>
          <a:chExt cx="0" cy="0"/>
        </a:xfrm>
      </p:grpSpPr>
      <p:sp>
        <p:nvSpPr>
          <p:cNvPr id="15" name="Chart Placeholder 18">
            <a:extLst>
              <a:ext uri="{FF2B5EF4-FFF2-40B4-BE49-F238E27FC236}">
                <a16:creationId xmlns:a16="http://schemas.microsoft.com/office/drawing/2014/main" id="{FF10B018-A058-43BA-B627-BB1ACD3605EA}"/>
              </a:ext>
            </a:extLst>
          </p:cNvPr>
          <p:cNvSpPr>
            <a:spLocks noGrp="1"/>
          </p:cNvSpPr>
          <p:nvPr>
            <p:ph type="chart" sz="quarter" idx="14"/>
          </p:nvPr>
        </p:nvSpPr>
        <p:spPr>
          <a:xfrm>
            <a:off x="604839" y="1853762"/>
            <a:ext cx="10972800" cy="4015372"/>
          </a:xfrm>
        </p:spPr>
        <p:txBody>
          <a:bodyPr/>
          <a:lstStyle/>
          <a:p>
            <a:endParaRPr lang="da-DK" dirty="0"/>
          </a:p>
        </p:txBody>
      </p:sp>
      <p:sp>
        <p:nvSpPr>
          <p:cNvPr id="2" name="Title 1">
            <a:extLst>
              <a:ext uri="{FF2B5EF4-FFF2-40B4-BE49-F238E27FC236}">
                <a16:creationId xmlns:a16="http://schemas.microsoft.com/office/drawing/2014/main" id="{EFD3998C-343B-CA45-AC80-AFF3C163ED76}"/>
              </a:ext>
            </a:extLst>
          </p:cNvPr>
          <p:cNvSpPr>
            <a:spLocks noGrp="1"/>
          </p:cNvSpPr>
          <p:nvPr>
            <p:ph type="title"/>
          </p:nvPr>
        </p:nvSpPr>
        <p:spPr>
          <a:xfrm>
            <a:off x="604840" y="315131"/>
            <a:ext cx="10972801" cy="1024128"/>
          </a:xfrm>
        </p:spPr>
        <p:txBody>
          <a:bodyPr lIns="0"/>
          <a:lstStyle>
            <a:lvl1pPr>
              <a:defRPr>
                <a:solidFill>
                  <a:schemeClr val="accent1"/>
                </a:solidFill>
              </a:defRPr>
            </a:lvl1pPr>
          </a:lstStyle>
          <a:p>
            <a:r>
              <a:rPr lang="en-US" dirty="0"/>
              <a:t>Click to edit Master title style</a:t>
            </a:r>
          </a:p>
        </p:txBody>
      </p:sp>
      <p:sp>
        <p:nvSpPr>
          <p:cNvPr id="6" name="Rectangle 5">
            <a:extLst>
              <a:ext uri="{FF2B5EF4-FFF2-40B4-BE49-F238E27FC236}">
                <a16:creationId xmlns:a16="http://schemas.microsoft.com/office/drawing/2014/main" id="{C6F13945-11F1-BD48-A7B1-FD4C5480AE12}"/>
              </a:ext>
            </a:extLst>
          </p:cNvPr>
          <p:cNvSpPr/>
          <p:nvPr/>
        </p:nvSpPr>
        <p:spPr>
          <a:xfrm>
            <a:off x="466727" y="315131"/>
            <a:ext cx="48987" cy="1024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2"/>
              </a:solidFill>
              <a:latin typeface="Arial" charset="0"/>
            </a:endParaRPr>
          </a:p>
        </p:txBody>
      </p:sp>
      <p:sp>
        <p:nvSpPr>
          <p:cNvPr id="22" name="Slide Number Placeholder 4">
            <a:extLst>
              <a:ext uri="{FF2B5EF4-FFF2-40B4-BE49-F238E27FC236}">
                <a16:creationId xmlns:a16="http://schemas.microsoft.com/office/drawing/2014/main" id="{7E25465A-6475-419E-AF61-A4DB85C0B31C}"/>
              </a:ext>
            </a:extLst>
          </p:cNvPr>
          <p:cNvSpPr>
            <a:spLocks noGrp="1"/>
          </p:cNvSpPr>
          <p:nvPr>
            <p:ph type="sldNum" sz="quarter" idx="12"/>
          </p:nvPr>
        </p:nvSpPr>
        <p:spPr>
          <a:xfrm>
            <a:off x="10022187" y="6346457"/>
            <a:ext cx="1228253" cy="224348"/>
          </a:xfrm>
        </p:spPr>
        <p:txBody>
          <a:bodyPr/>
          <a:lstStyle>
            <a:lvl1pPr>
              <a:defRPr>
                <a:solidFill>
                  <a:srgbClr val="989898"/>
                </a:solidFill>
                <a:latin typeface="+mj-lt"/>
              </a:defRPr>
            </a:lvl1pPr>
          </a:lstStyle>
          <a:p>
            <a:fld id="{32689EFE-6285-4B9C-90F3-085DC9AE5278}" type="slidenum">
              <a:rPr lang="en-US" smtClean="0"/>
              <a:pPr/>
              <a:t>‹nr.›</a:t>
            </a:fld>
            <a:endParaRPr lang="en-US"/>
          </a:p>
        </p:txBody>
      </p:sp>
      <p:cxnSp>
        <p:nvCxnSpPr>
          <p:cNvPr id="23" name="Straight Connector 22">
            <a:extLst>
              <a:ext uri="{FF2B5EF4-FFF2-40B4-BE49-F238E27FC236}">
                <a16:creationId xmlns:a16="http://schemas.microsoft.com/office/drawing/2014/main" id="{87B2E9E8-A238-4207-A673-7295496D885A}"/>
              </a:ext>
            </a:extLst>
          </p:cNvPr>
          <p:cNvCxnSpPr>
            <a:cxnSpLocks/>
          </p:cNvCxnSpPr>
          <p:nvPr/>
        </p:nvCxnSpPr>
        <p:spPr>
          <a:xfrm>
            <a:off x="10846051" y="6458631"/>
            <a:ext cx="731588" cy="0"/>
          </a:xfrm>
          <a:prstGeom prst="line">
            <a:avLst/>
          </a:prstGeom>
          <a:ln>
            <a:solidFill>
              <a:srgbClr val="98989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313ED2A-9052-4F3C-B91C-53532E2DCEFC}"/>
              </a:ext>
            </a:extLst>
          </p:cNvPr>
          <p:cNvSpPr txBox="1"/>
          <p:nvPr/>
        </p:nvSpPr>
        <p:spPr>
          <a:xfrm>
            <a:off x="1742439" y="6363426"/>
            <a:ext cx="2520000" cy="215444"/>
          </a:xfrm>
          <a:prstGeom prst="rect">
            <a:avLst/>
          </a:prstGeom>
          <a:noFill/>
        </p:spPr>
        <p:txBody>
          <a:bodyPr wrap="square" lIns="0" rtlCol="0">
            <a:spAutoFit/>
          </a:bodyPr>
          <a:lstStyle/>
          <a:p>
            <a:r>
              <a:rPr lang="en-US" sz="800" b="1" dirty="0">
                <a:solidFill>
                  <a:srgbClr val="989898"/>
                </a:solidFill>
                <a:latin typeface="+mn-lt"/>
              </a:rPr>
              <a:t>STRATEGY </a:t>
            </a:r>
            <a:r>
              <a:rPr lang="en-US" sz="800" b="1" dirty="0">
                <a:solidFill>
                  <a:srgbClr val="989898"/>
                </a:solidFill>
                <a:latin typeface="+mn-lt"/>
                <a:cs typeface="Arial" panose="020B0604020202020204" pitchFamily="34" charset="0"/>
              </a:rPr>
              <a:t>| CONSULTANCY |  TECHNOLOGY</a:t>
            </a:r>
            <a:endParaRPr lang="en-US" sz="800" b="1" dirty="0">
              <a:solidFill>
                <a:srgbClr val="989898"/>
              </a:solidFill>
              <a:latin typeface="+mn-lt"/>
            </a:endParaRPr>
          </a:p>
        </p:txBody>
      </p:sp>
      <p:cxnSp>
        <p:nvCxnSpPr>
          <p:cNvPr id="25" name="Straight Connector 24">
            <a:extLst>
              <a:ext uri="{FF2B5EF4-FFF2-40B4-BE49-F238E27FC236}">
                <a16:creationId xmlns:a16="http://schemas.microsoft.com/office/drawing/2014/main" id="{A0693CE6-48D8-4E96-ADF2-86B789A50580}"/>
              </a:ext>
            </a:extLst>
          </p:cNvPr>
          <p:cNvCxnSpPr>
            <a:cxnSpLocks/>
          </p:cNvCxnSpPr>
          <p:nvPr/>
        </p:nvCxnSpPr>
        <p:spPr>
          <a:xfrm>
            <a:off x="4034971" y="6471148"/>
            <a:ext cx="6356804" cy="0"/>
          </a:xfrm>
          <a:prstGeom prst="line">
            <a:avLst/>
          </a:prstGeom>
          <a:ln>
            <a:solidFill>
              <a:srgbClr val="98989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035548-AB43-4DF5-86F7-D85746658689}"/>
              </a:ext>
            </a:extLst>
          </p:cNvPr>
          <p:cNvCxnSpPr>
            <a:cxnSpLocks/>
          </p:cNvCxnSpPr>
          <p:nvPr/>
        </p:nvCxnSpPr>
        <p:spPr>
          <a:xfrm>
            <a:off x="1233715" y="6471148"/>
            <a:ext cx="348344" cy="0"/>
          </a:xfrm>
          <a:prstGeom prst="line">
            <a:avLst/>
          </a:prstGeom>
          <a:ln>
            <a:solidFill>
              <a:srgbClr val="989898"/>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3038D29B-13E1-41A2-A250-B344285261A1}"/>
              </a:ext>
            </a:extLst>
          </p:cNvPr>
          <p:cNvSpPr>
            <a:spLocks noGrp="1"/>
          </p:cNvSpPr>
          <p:nvPr>
            <p:ph type="body" sz="quarter" idx="13" hasCustomPrompt="1"/>
          </p:nvPr>
        </p:nvSpPr>
        <p:spPr>
          <a:xfrm>
            <a:off x="604840" y="1363447"/>
            <a:ext cx="10972801" cy="457416"/>
          </a:xfrm>
        </p:spPr>
        <p:txBody>
          <a:bodyPr lIns="0" anchor="ctr"/>
          <a:lstStyle>
            <a:lvl1pPr>
              <a:defRPr sz="2100" b="0" baseline="0">
                <a:solidFill>
                  <a:schemeClr val="bg1">
                    <a:lumMod val="50000"/>
                  </a:schemeClr>
                </a:solidFill>
                <a:latin typeface="+mj-lt"/>
              </a:defRPr>
            </a:lvl1pPr>
          </a:lstStyle>
          <a:p>
            <a:pPr lvl="0"/>
            <a:r>
              <a:rPr lang="en-US" dirty="0" err="1"/>
              <a:t>Tekst</a:t>
            </a:r>
            <a:endParaRPr lang="en-US" dirty="0"/>
          </a:p>
        </p:txBody>
      </p:sp>
      <p:sp>
        <p:nvSpPr>
          <p:cNvPr id="14" name="Rectangle 13">
            <a:extLst>
              <a:ext uri="{FF2B5EF4-FFF2-40B4-BE49-F238E27FC236}">
                <a16:creationId xmlns:a16="http://schemas.microsoft.com/office/drawing/2014/main" id="{7AD9DB7B-1051-405C-A12D-E412E1E2B4A2}"/>
              </a:ext>
            </a:extLst>
          </p:cNvPr>
          <p:cNvSpPr/>
          <p:nvPr userDrawn="1"/>
        </p:nvSpPr>
        <p:spPr>
          <a:xfrm>
            <a:off x="466727" y="1378947"/>
            <a:ext cx="48987" cy="432000"/>
          </a:xfrm>
          <a:prstGeom prst="rect">
            <a:avLst/>
          </a:prstGeom>
          <a:solidFill>
            <a:srgbClr val="196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0" i="0">
              <a:solidFill>
                <a:schemeClr val="tx2"/>
              </a:solidFill>
              <a:latin typeface="Arial" charset="0"/>
            </a:endParaRPr>
          </a:p>
        </p:txBody>
      </p:sp>
      <p:sp>
        <p:nvSpPr>
          <p:cNvPr id="16" name="Text Placeholder 3">
            <a:extLst>
              <a:ext uri="{FF2B5EF4-FFF2-40B4-BE49-F238E27FC236}">
                <a16:creationId xmlns:a16="http://schemas.microsoft.com/office/drawing/2014/main" id="{E8AD6FDB-B982-41B9-9ECB-EFF6FEA696E4}"/>
              </a:ext>
            </a:extLst>
          </p:cNvPr>
          <p:cNvSpPr>
            <a:spLocks noGrp="1"/>
          </p:cNvSpPr>
          <p:nvPr>
            <p:ph type="body" sz="quarter" idx="15" hasCustomPrompt="1"/>
          </p:nvPr>
        </p:nvSpPr>
        <p:spPr>
          <a:xfrm>
            <a:off x="604838" y="5976856"/>
            <a:ext cx="10972801" cy="396777"/>
          </a:xfrm>
        </p:spPr>
        <p:txBody>
          <a:bodyPr lIns="0" tIns="0" rIns="0" bIns="0" anchor="t">
            <a:normAutofit/>
          </a:bodyPr>
          <a:lstStyle>
            <a:lvl1pPr>
              <a:spcBef>
                <a:spcPts val="0"/>
              </a:spcBef>
              <a:defRPr sz="800" b="0" baseline="0">
                <a:solidFill>
                  <a:schemeClr val="tx1"/>
                </a:solidFill>
                <a:latin typeface="+mj-lt"/>
              </a:defRPr>
            </a:lvl1pPr>
          </a:lstStyle>
          <a:p>
            <a:pPr lvl="0"/>
            <a:r>
              <a:rPr lang="en-US" dirty="0"/>
              <a:t>Q1:XX</a:t>
            </a:r>
          </a:p>
          <a:p>
            <a:pPr lvl="0"/>
            <a:r>
              <a:rPr lang="en-US" dirty="0"/>
              <a:t>Base: xx</a:t>
            </a:r>
          </a:p>
        </p:txBody>
      </p:sp>
    </p:spTree>
    <p:extLst>
      <p:ext uri="{BB962C8B-B14F-4D97-AF65-F5344CB8AC3E}">
        <p14:creationId xmlns:p14="http://schemas.microsoft.com/office/powerpoint/2010/main" val="16622824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elslide">
    <p:bg>
      <p:bgPr>
        <a:solidFill>
          <a:srgbClr val="33006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77346-DFBF-2F45-A403-7C6CCB5C2264}"/>
              </a:ext>
            </a:extLst>
          </p:cNvPr>
          <p:cNvSpPr>
            <a:spLocks noGrp="1"/>
          </p:cNvSpPr>
          <p:nvPr>
            <p:ph type="ctrTitle"/>
          </p:nvPr>
        </p:nvSpPr>
        <p:spPr>
          <a:xfrm>
            <a:off x="3047412" y="2933451"/>
            <a:ext cx="6097174" cy="2387600"/>
          </a:xfrm>
          <a:prstGeom prst="rect">
            <a:avLst/>
          </a:prstGeom>
        </p:spPr>
        <p:txBody>
          <a:bodyPr anchor="b">
            <a:normAutofit/>
          </a:bodyPr>
          <a:lstStyle>
            <a:lvl1pPr algn="ctr">
              <a:defRPr sz="5400">
                <a:solidFill>
                  <a:schemeClr val="bg1"/>
                </a:solidFill>
              </a:defRPr>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359E6638-0CF7-AD44-831C-AC423C81314C}"/>
              </a:ext>
            </a:extLst>
          </p:cNvPr>
          <p:cNvSpPr>
            <a:spLocks noGrp="1"/>
          </p:cNvSpPr>
          <p:nvPr>
            <p:ph type="subTitle" idx="1"/>
          </p:nvPr>
        </p:nvSpPr>
        <p:spPr>
          <a:xfrm>
            <a:off x="2788918" y="5673091"/>
            <a:ext cx="6614161" cy="1188132"/>
          </a:xfrm>
          <a:prstGeom prst="rect">
            <a:avLst/>
          </a:prstGeo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C61280ED-1E9A-E44A-A54D-621FADECA95F}"/>
              </a:ext>
            </a:extLst>
          </p:cNvPr>
          <p:cNvPicPr>
            <a:picLocks noChangeAspect="1"/>
          </p:cNvPicPr>
          <p:nvPr userDrawn="1"/>
        </p:nvPicPr>
        <p:blipFill>
          <a:blip r:embed="rId2"/>
          <a:stretch>
            <a:fillRect/>
          </a:stretch>
        </p:blipFill>
        <p:spPr>
          <a:xfrm>
            <a:off x="4385790" y="1188132"/>
            <a:ext cx="3420419" cy="1396503"/>
          </a:xfrm>
          <a:prstGeom prst="rect">
            <a:avLst/>
          </a:prstGeom>
        </p:spPr>
      </p:pic>
      <p:pic>
        <p:nvPicPr>
          <p:cNvPr id="5" name="Billede 4">
            <a:extLst>
              <a:ext uri="{FF2B5EF4-FFF2-40B4-BE49-F238E27FC236}">
                <a16:creationId xmlns:a16="http://schemas.microsoft.com/office/drawing/2014/main" id="{E1F352D1-38DE-8B46-B271-0439E0B74368}"/>
              </a:ext>
            </a:extLst>
          </p:cNvPr>
          <p:cNvPicPr>
            <a:picLocks noChangeAspect="1"/>
          </p:cNvPicPr>
          <p:nvPr userDrawn="1"/>
        </p:nvPicPr>
        <p:blipFill>
          <a:blip r:embed="rId3"/>
          <a:stretch>
            <a:fillRect/>
          </a:stretch>
        </p:blipFill>
        <p:spPr>
          <a:xfrm>
            <a:off x="9264266" y="590843"/>
            <a:ext cx="4378861" cy="5917379"/>
          </a:xfrm>
          <a:prstGeom prst="rect">
            <a:avLst/>
          </a:prstGeom>
        </p:spPr>
      </p:pic>
    </p:spTree>
    <p:extLst>
      <p:ext uri="{BB962C8B-B14F-4D97-AF65-F5344CB8AC3E}">
        <p14:creationId xmlns:p14="http://schemas.microsoft.com/office/powerpoint/2010/main" val="7831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9C34DC65-F471-BD43-8613-7227697D7617}"/>
              </a:ext>
            </a:extLst>
          </p:cNvPr>
          <p:cNvPicPr>
            <a:picLocks noChangeAspect="1"/>
          </p:cNvPicPr>
          <p:nvPr userDrawn="1"/>
        </p:nvPicPr>
        <p:blipFill>
          <a:blip r:embed="rId2">
            <a:lum/>
            <a:alphaModFix/>
          </a:blip>
          <a:stretch>
            <a:fillRect/>
          </a:stretch>
        </p:blipFill>
        <p:spPr>
          <a:xfrm>
            <a:off x="9264266" y="590843"/>
            <a:ext cx="4378861" cy="5917379"/>
          </a:xfrm>
          <a:prstGeom prst="rect">
            <a:avLst/>
          </a:prstGeom>
        </p:spPr>
      </p:pic>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38200" y="1379113"/>
            <a:ext cx="8846574"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38200" y="2839613"/>
            <a:ext cx="8207326"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52224C4-4579-174F-B653-F93E37A32C53}"/>
              </a:ext>
            </a:extLst>
          </p:cNvPr>
          <p:cNvSpPr>
            <a:spLocks noGrp="1"/>
          </p:cNvSpPr>
          <p:nvPr>
            <p:ph type="sldNum" sz="quarter" idx="12"/>
          </p:nvPr>
        </p:nvSpPr>
        <p:spPr/>
        <p:txBody>
          <a:bodyPr/>
          <a:lstStyle/>
          <a:p>
            <a:fld id="{51BF0544-2B14-854E-BD6C-B3EB22F73968}" type="slidenum">
              <a:rPr lang="da-DK" smtClean="0"/>
              <a:t>‹nr.›</a:t>
            </a:fld>
            <a:endParaRPr lang="da-DK"/>
          </a:p>
        </p:txBody>
      </p:sp>
      <p:pic>
        <p:nvPicPr>
          <p:cNvPr id="8" name="Billede 7">
            <a:extLst>
              <a:ext uri="{FF2B5EF4-FFF2-40B4-BE49-F238E27FC236}">
                <a16:creationId xmlns:a16="http://schemas.microsoft.com/office/drawing/2014/main" id="{4C49B03D-93AE-9A48-977D-9AE56878C880}"/>
              </a:ext>
            </a:extLst>
          </p:cNvPr>
          <p:cNvPicPr>
            <a:picLocks noChangeAspect="1"/>
          </p:cNvPicPr>
          <p:nvPr userDrawn="1"/>
        </p:nvPicPr>
        <p:blipFill>
          <a:blip r:embed="rId3"/>
          <a:stretch>
            <a:fillRect/>
          </a:stretch>
        </p:blipFill>
        <p:spPr>
          <a:xfrm>
            <a:off x="922090" y="365125"/>
            <a:ext cx="1634402" cy="673639"/>
          </a:xfrm>
          <a:prstGeom prst="rect">
            <a:avLst/>
          </a:prstGeom>
        </p:spPr>
      </p:pic>
    </p:spTree>
    <p:extLst>
      <p:ext uri="{BB962C8B-B14F-4D97-AF65-F5344CB8AC3E}">
        <p14:creationId xmlns:p14="http://schemas.microsoft.com/office/powerpoint/2010/main" val="240326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38200" y="1379113"/>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38200" y="2839613"/>
            <a:ext cx="10515600"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52224C4-4579-174F-B653-F93E37A32C53}"/>
              </a:ext>
            </a:extLst>
          </p:cNvPr>
          <p:cNvSpPr>
            <a:spLocks noGrp="1"/>
          </p:cNvSpPr>
          <p:nvPr>
            <p:ph type="sldNum" sz="quarter" idx="12"/>
          </p:nvPr>
        </p:nvSpPr>
        <p:spPr/>
        <p:txBody>
          <a:bodyPr/>
          <a:lstStyle/>
          <a:p>
            <a:fld id="{51BF0544-2B14-854E-BD6C-B3EB22F73968}" type="slidenum">
              <a:rPr lang="da-DK" smtClean="0"/>
              <a:t>‹nr.›</a:t>
            </a:fld>
            <a:endParaRPr lang="da-DK"/>
          </a:p>
        </p:txBody>
      </p:sp>
      <p:pic>
        <p:nvPicPr>
          <p:cNvPr id="8" name="Billede 7">
            <a:extLst>
              <a:ext uri="{FF2B5EF4-FFF2-40B4-BE49-F238E27FC236}">
                <a16:creationId xmlns:a16="http://schemas.microsoft.com/office/drawing/2014/main" id="{4C49B03D-93AE-9A48-977D-9AE56878C880}"/>
              </a:ext>
            </a:extLst>
          </p:cNvPr>
          <p:cNvPicPr>
            <a:picLocks noChangeAspect="1"/>
          </p:cNvPicPr>
          <p:nvPr userDrawn="1"/>
        </p:nvPicPr>
        <p:blipFill>
          <a:blip r:embed="rId2"/>
          <a:stretch>
            <a:fillRect/>
          </a:stretch>
        </p:blipFill>
        <p:spPr>
          <a:xfrm>
            <a:off x="922090" y="365125"/>
            <a:ext cx="1634402" cy="673639"/>
          </a:xfrm>
          <a:prstGeom prst="rect">
            <a:avLst/>
          </a:prstGeom>
        </p:spPr>
      </p:pic>
    </p:spTree>
    <p:extLst>
      <p:ext uri="{BB962C8B-B14F-4D97-AF65-F5344CB8AC3E}">
        <p14:creationId xmlns:p14="http://schemas.microsoft.com/office/powerpoint/2010/main" val="253541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FB2BEF9-D504-374A-BF80-61E137D57FCD}"/>
              </a:ext>
            </a:extLst>
          </p:cNvPr>
          <p:cNvSpPr>
            <a:spLocks noGrp="1"/>
          </p:cNvSpPr>
          <p:nvPr>
            <p:ph sz="half" idx="1"/>
          </p:nvPr>
        </p:nvSpPr>
        <p:spPr>
          <a:xfrm>
            <a:off x="838200" y="2936147"/>
            <a:ext cx="5181600" cy="3240816"/>
          </a:xfrm>
          <a:prstGeom prst="rect">
            <a:avLst/>
          </a:prstGeom>
        </p:spPr>
        <p:txBody>
          <a:body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A0931B3-855B-944F-9735-ADF02C625199}"/>
              </a:ext>
            </a:extLst>
          </p:cNvPr>
          <p:cNvSpPr>
            <a:spLocks noGrp="1"/>
          </p:cNvSpPr>
          <p:nvPr>
            <p:ph sz="half" idx="2"/>
          </p:nvPr>
        </p:nvSpPr>
        <p:spPr>
          <a:xfrm>
            <a:off x="6172200" y="2936147"/>
            <a:ext cx="5181600" cy="3240816"/>
          </a:xfrm>
          <a:prstGeom prst="rect">
            <a:avLst/>
          </a:prstGeom>
        </p:spPr>
        <p:txBody>
          <a:body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7E70B5-0ACF-0443-9606-F06F58996E4A}"/>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6" name="Pladsholder til sidefod 5">
            <a:extLst>
              <a:ext uri="{FF2B5EF4-FFF2-40B4-BE49-F238E27FC236}">
                <a16:creationId xmlns:a16="http://schemas.microsoft.com/office/drawing/2014/main" id="{27D04C64-9C64-3E4E-BDF9-05587063688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FD4D048-B224-1D45-8EA0-5ED9254176FB}"/>
              </a:ext>
            </a:extLst>
          </p:cNvPr>
          <p:cNvSpPr>
            <a:spLocks noGrp="1"/>
          </p:cNvSpPr>
          <p:nvPr>
            <p:ph type="sldNum" sz="quarter" idx="12"/>
          </p:nvPr>
        </p:nvSpPr>
        <p:spPr/>
        <p:txBody>
          <a:bodyPr/>
          <a:lstStyle/>
          <a:p>
            <a:fld id="{51BF0544-2B14-854E-BD6C-B3EB22F73968}" type="slidenum">
              <a:rPr lang="da-DK" smtClean="0"/>
              <a:t>‹nr.›</a:t>
            </a:fld>
            <a:endParaRPr lang="da-DK"/>
          </a:p>
        </p:txBody>
      </p:sp>
      <p:sp>
        <p:nvSpPr>
          <p:cNvPr id="8" name="Titel 1">
            <a:extLst>
              <a:ext uri="{FF2B5EF4-FFF2-40B4-BE49-F238E27FC236}">
                <a16:creationId xmlns:a16="http://schemas.microsoft.com/office/drawing/2014/main" id="{3481EC37-C1A3-E847-B24A-580B7110B608}"/>
              </a:ext>
            </a:extLst>
          </p:cNvPr>
          <p:cNvSpPr>
            <a:spLocks noGrp="1"/>
          </p:cNvSpPr>
          <p:nvPr>
            <p:ph type="title"/>
          </p:nvPr>
        </p:nvSpPr>
        <p:spPr>
          <a:xfrm>
            <a:off x="838200" y="1379113"/>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pic>
        <p:nvPicPr>
          <p:cNvPr id="11" name="Billede 10">
            <a:extLst>
              <a:ext uri="{FF2B5EF4-FFF2-40B4-BE49-F238E27FC236}">
                <a16:creationId xmlns:a16="http://schemas.microsoft.com/office/drawing/2014/main" id="{2A58533D-A2C8-6D41-A779-DD44CCA3D1C1}"/>
              </a:ext>
            </a:extLst>
          </p:cNvPr>
          <p:cNvPicPr>
            <a:picLocks noChangeAspect="1"/>
          </p:cNvPicPr>
          <p:nvPr userDrawn="1"/>
        </p:nvPicPr>
        <p:blipFill>
          <a:blip r:embed="rId2"/>
          <a:stretch>
            <a:fillRect/>
          </a:stretch>
        </p:blipFill>
        <p:spPr>
          <a:xfrm>
            <a:off x="922090" y="365125"/>
            <a:ext cx="1634402" cy="673639"/>
          </a:xfrm>
          <a:prstGeom prst="rect">
            <a:avLst/>
          </a:prstGeom>
        </p:spPr>
      </p:pic>
    </p:spTree>
    <p:extLst>
      <p:ext uri="{BB962C8B-B14F-4D97-AF65-F5344CB8AC3E}">
        <p14:creationId xmlns:p14="http://schemas.microsoft.com/office/powerpoint/2010/main" val="186618452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n titel">
    <p:bg>
      <p:bgPr>
        <a:solidFill>
          <a:srgbClr val="330066"/>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702E16C2-D5A8-D742-A927-137B7BB6F045}"/>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4" name="Pladsholder til sidefod 3">
            <a:extLst>
              <a:ext uri="{FF2B5EF4-FFF2-40B4-BE49-F238E27FC236}">
                <a16:creationId xmlns:a16="http://schemas.microsoft.com/office/drawing/2014/main" id="{B1756D43-9C05-BC48-9D2A-4760042F3D9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DDA8F8B-F3E8-8243-A624-A772FBBE8355}"/>
              </a:ext>
            </a:extLst>
          </p:cNvPr>
          <p:cNvSpPr>
            <a:spLocks noGrp="1"/>
          </p:cNvSpPr>
          <p:nvPr>
            <p:ph type="sldNum" sz="quarter" idx="12"/>
          </p:nvPr>
        </p:nvSpPr>
        <p:spPr/>
        <p:txBody>
          <a:bodyPr/>
          <a:lstStyle/>
          <a:p>
            <a:fld id="{51BF0544-2B14-854E-BD6C-B3EB22F73968}" type="slidenum">
              <a:rPr lang="da-DK" smtClean="0"/>
              <a:t>‹nr.›</a:t>
            </a:fld>
            <a:endParaRPr lang="da-DK"/>
          </a:p>
        </p:txBody>
      </p:sp>
      <p:sp>
        <p:nvSpPr>
          <p:cNvPr id="8" name="Rektangel 7">
            <a:extLst>
              <a:ext uri="{FF2B5EF4-FFF2-40B4-BE49-F238E27FC236}">
                <a16:creationId xmlns:a16="http://schemas.microsoft.com/office/drawing/2014/main" id="{C5783695-5597-5847-A96E-638D9936B63F}"/>
              </a:ext>
            </a:extLst>
          </p:cNvPr>
          <p:cNvSpPr/>
          <p:nvPr userDrawn="1"/>
        </p:nvSpPr>
        <p:spPr>
          <a:xfrm>
            <a:off x="260059" y="285226"/>
            <a:ext cx="11652308" cy="630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D6B50A0D-FD2C-9646-9D7B-9F60009DE71C}"/>
              </a:ext>
            </a:extLst>
          </p:cNvPr>
          <p:cNvPicPr>
            <a:picLocks noChangeAspect="1"/>
          </p:cNvPicPr>
          <p:nvPr userDrawn="1"/>
        </p:nvPicPr>
        <p:blipFill>
          <a:blip r:embed="rId2"/>
          <a:stretch>
            <a:fillRect/>
          </a:stretch>
        </p:blipFill>
        <p:spPr>
          <a:xfrm>
            <a:off x="922090" y="776186"/>
            <a:ext cx="1634402" cy="673639"/>
          </a:xfrm>
          <a:prstGeom prst="rect">
            <a:avLst/>
          </a:prstGeom>
        </p:spPr>
      </p:pic>
      <p:sp>
        <p:nvSpPr>
          <p:cNvPr id="13" name="Titel 1">
            <a:extLst>
              <a:ext uri="{FF2B5EF4-FFF2-40B4-BE49-F238E27FC236}">
                <a16:creationId xmlns:a16="http://schemas.microsoft.com/office/drawing/2014/main" id="{60769C1E-BEC7-854E-A246-7814C2E3AA8D}"/>
              </a:ext>
            </a:extLst>
          </p:cNvPr>
          <p:cNvSpPr>
            <a:spLocks noGrp="1"/>
          </p:cNvSpPr>
          <p:nvPr>
            <p:ph type="title"/>
          </p:nvPr>
        </p:nvSpPr>
        <p:spPr>
          <a:xfrm>
            <a:off x="838200" y="1723062"/>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14" name="Pladsholder til indhold 2">
            <a:extLst>
              <a:ext uri="{FF2B5EF4-FFF2-40B4-BE49-F238E27FC236}">
                <a16:creationId xmlns:a16="http://schemas.microsoft.com/office/drawing/2014/main" id="{CD30CFD5-75B2-334B-A485-801947BC9BE2}"/>
              </a:ext>
            </a:extLst>
          </p:cNvPr>
          <p:cNvSpPr>
            <a:spLocks noGrp="1"/>
          </p:cNvSpPr>
          <p:nvPr>
            <p:ph idx="1"/>
          </p:nvPr>
        </p:nvSpPr>
        <p:spPr>
          <a:xfrm>
            <a:off x="838200" y="3183562"/>
            <a:ext cx="10515600" cy="3343073"/>
          </a:xfrm>
          <a:prstGeom prst="rect">
            <a:avLst/>
          </a:prstGeom>
        </p:spPr>
        <p:txBody>
          <a:bodyPr>
            <a:normAutofit/>
          </a:bodyPr>
          <a:lstStyle>
            <a:lvl1pPr>
              <a:defRPr sz="2400"/>
            </a:lvl1pPr>
          </a:lstStyle>
          <a:p>
            <a:pPr lvl="0"/>
            <a:r>
              <a:rPr lang="da-DK"/>
              <a:t>Klik for at redigere teksttypografierne i masteren</a:t>
            </a:r>
          </a:p>
        </p:txBody>
      </p:sp>
    </p:spTree>
    <p:extLst>
      <p:ext uri="{BB962C8B-B14F-4D97-AF65-F5344CB8AC3E}">
        <p14:creationId xmlns:p14="http://schemas.microsoft.com/office/powerpoint/2010/main" val="56262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5BBFB043-2EE8-0D45-87A0-1017759C35D8}"/>
              </a:ext>
            </a:extLst>
          </p:cNvPr>
          <p:cNvPicPr>
            <a:picLocks noChangeAspect="1"/>
          </p:cNvPicPr>
          <p:nvPr userDrawn="1"/>
        </p:nvPicPr>
        <p:blipFill>
          <a:blip r:embed="rId2"/>
          <a:stretch>
            <a:fillRect/>
          </a:stretch>
        </p:blipFill>
        <p:spPr>
          <a:xfrm>
            <a:off x="9264176" y="590843"/>
            <a:ext cx="4378861" cy="5917379"/>
          </a:xfrm>
          <a:prstGeom prst="rect">
            <a:avLst/>
          </a:prstGeom>
        </p:spPr>
      </p:pic>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38200" y="1379113"/>
            <a:ext cx="8846574"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38200" y="2839613"/>
            <a:ext cx="8425976"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pic>
        <p:nvPicPr>
          <p:cNvPr id="8" name="Billede 7">
            <a:extLst>
              <a:ext uri="{FF2B5EF4-FFF2-40B4-BE49-F238E27FC236}">
                <a16:creationId xmlns:a16="http://schemas.microsoft.com/office/drawing/2014/main" id="{732EFA14-EAA9-084D-B31B-024DEE8ECF77}"/>
              </a:ext>
            </a:extLst>
          </p:cNvPr>
          <p:cNvPicPr>
            <a:picLocks noChangeAspect="1"/>
          </p:cNvPicPr>
          <p:nvPr userDrawn="1"/>
        </p:nvPicPr>
        <p:blipFill>
          <a:blip r:embed="rId3"/>
          <a:stretch>
            <a:fillRect/>
          </a:stretch>
        </p:blipFill>
        <p:spPr>
          <a:xfrm>
            <a:off x="9264176" y="6359568"/>
            <a:ext cx="1003706" cy="230581"/>
          </a:xfrm>
          <a:prstGeom prst="rect">
            <a:avLst/>
          </a:prstGeom>
        </p:spPr>
      </p:pic>
      <p:pic>
        <p:nvPicPr>
          <p:cNvPr id="9" name="Billede 8">
            <a:extLst>
              <a:ext uri="{FF2B5EF4-FFF2-40B4-BE49-F238E27FC236}">
                <a16:creationId xmlns:a16="http://schemas.microsoft.com/office/drawing/2014/main" id="{3B5DE14A-21B4-EE47-A730-A8F8BD78DA2B}"/>
              </a:ext>
            </a:extLst>
          </p:cNvPr>
          <p:cNvPicPr>
            <a:picLocks noChangeAspect="1"/>
          </p:cNvPicPr>
          <p:nvPr userDrawn="1"/>
        </p:nvPicPr>
        <p:blipFill>
          <a:blip r:embed="rId4"/>
          <a:stretch>
            <a:fillRect/>
          </a:stretch>
        </p:blipFill>
        <p:spPr>
          <a:xfrm>
            <a:off x="922090" y="365125"/>
            <a:ext cx="1634402" cy="673639"/>
          </a:xfrm>
          <a:prstGeom prst="rect">
            <a:avLst/>
          </a:prstGeom>
        </p:spPr>
      </p:pic>
    </p:spTree>
    <p:extLst>
      <p:ext uri="{BB962C8B-B14F-4D97-AF65-F5344CB8AC3E}">
        <p14:creationId xmlns:p14="http://schemas.microsoft.com/office/powerpoint/2010/main" val="11200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sobjekt">
    <p:bg>
      <p:bgPr>
        <a:solidFill>
          <a:srgbClr val="FFFF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61D23-A997-E241-AC42-564CC510EAED}"/>
              </a:ext>
            </a:extLst>
          </p:cNvPr>
          <p:cNvSpPr>
            <a:spLocks noGrp="1"/>
          </p:cNvSpPr>
          <p:nvPr>
            <p:ph type="title"/>
          </p:nvPr>
        </p:nvSpPr>
        <p:spPr>
          <a:xfrm>
            <a:off x="838200" y="1379113"/>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920FDD78-2137-174D-8609-54AA59A062E8}"/>
              </a:ext>
            </a:extLst>
          </p:cNvPr>
          <p:cNvSpPr>
            <a:spLocks noGrp="1"/>
          </p:cNvSpPr>
          <p:nvPr>
            <p:ph idx="1"/>
          </p:nvPr>
        </p:nvSpPr>
        <p:spPr>
          <a:xfrm>
            <a:off x="838200" y="2839613"/>
            <a:ext cx="10515600" cy="3343073"/>
          </a:xfrm>
          <a:prstGeom prst="rect">
            <a:avLst/>
          </a:prstGeom>
        </p:spPr>
        <p:txBody>
          <a:bodyPr>
            <a:normAutofit/>
          </a:bodyPr>
          <a:lstStyle>
            <a:lvl1pPr>
              <a:defRPr sz="2400"/>
            </a:lvl1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44D29F6-E1DF-1D49-ACC8-FD2A64C5D6F6}"/>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076A6233-612C-824D-8B1E-C5B2A13A16C3}"/>
              </a:ext>
            </a:extLst>
          </p:cNvPr>
          <p:cNvSpPr>
            <a:spLocks noGrp="1"/>
          </p:cNvSpPr>
          <p:nvPr>
            <p:ph type="ftr" sz="quarter" idx="11"/>
          </p:nvPr>
        </p:nvSpPr>
        <p:spPr/>
        <p:txBody>
          <a:bodyPr/>
          <a:lstStyle/>
          <a:p>
            <a:endParaRPr lang="da-DK"/>
          </a:p>
        </p:txBody>
      </p:sp>
      <p:pic>
        <p:nvPicPr>
          <p:cNvPr id="9" name="Billede 8">
            <a:extLst>
              <a:ext uri="{FF2B5EF4-FFF2-40B4-BE49-F238E27FC236}">
                <a16:creationId xmlns:a16="http://schemas.microsoft.com/office/drawing/2014/main" id="{3B5DE14A-21B4-EE47-A730-A8F8BD78DA2B}"/>
              </a:ext>
            </a:extLst>
          </p:cNvPr>
          <p:cNvPicPr>
            <a:picLocks noChangeAspect="1"/>
          </p:cNvPicPr>
          <p:nvPr userDrawn="1"/>
        </p:nvPicPr>
        <p:blipFill>
          <a:blip r:embed="rId2"/>
          <a:stretch>
            <a:fillRect/>
          </a:stretch>
        </p:blipFill>
        <p:spPr>
          <a:xfrm>
            <a:off x="922090" y="365125"/>
            <a:ext cx="1634402" cy="673639"/>
          </a:xfrm>
          <a:prstGeom prst="rect">
            <a:avLst/>
          </a:prstGeom>
        </p:spPr>
      </p:pic>
      <p:pic>
        <p:nvPicPr>
          <p:cNvPr id="7" name="Billede 6">
            <a:extLst>
              <a:ext uri="{FF2B5EF4-FFF2-40B4-BE49-F238E27FC236}">
                <a16:creationId xmlns:a16="http://schemas.microsoft.com/office/drawing/2014/main" id="{D90AB645-0AB1-6F4B-B7BC-F5622E0BA46D}"/>
              </a:ext>
            </a:extLst>
          </p:cNvPr>
          <p:cNvPicPr>
            <a:picLocks noChangeAspect="1"/>
          </p:cNvPicPr>
          <p:nvPr userDrawn="1"/>
        </p:nvPicPr>
        <p:blipFill>
          <a:blip r:embed="rId3"/>
          <a:stretch>
            <a:fillRect/>
          </a:stretch>
        </p:blipFill>
        <p:spPr>
          <a:xfrm>
            <a:off x="10375261" y="6359568"/>
            <a:ext cx="1003706" cy="230581"/>
          </a:xfrm>
          <a:prstGeom prst="rect">
            <a:avLst/>
          </a:prstGeom>
        </p:spPr>
      </p:pic>
    </p:spTree>
    <p:extLst>
      <p:ext uri="{BB962C8B-B14F-4D97-AF65-F5344CB8AC3E}">
        <p14:creationId xmlns:p14="http://schemas.microsoft.com/office/powerpoint/2010/main" val="384907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FB2BEF9-D504-374A-BF80-61E137D57FCD}"/>
              </a:ext>
            </a:extLst>
          </p:cNvPr>
          <p:cNvSpPr>
            <a:spLocks noGrp="1"/>
          </p:cNvSpPr>
          <p:nvPr>
            <p:ph sz="half" idx="1"/>
          </p:nvPr>
        </p:nvSpPr>
        <p:spPr>
          <a:xfrm>
            <a:off x="838200" y="2936147"/>
            <a:ext cx="5181600" cy="3240816"/>
          </a:xfrm>
          <a:prstGeom prst="rect">
            <a:avLst/>
          </a:prstGeom>
        </p:spPr>
        <p:txBody>
          <a:body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A0931B3-855B-944F-9735-ADF02C625199}"/>
              </a:ext>
            </a:extLst>
          </p:cNvPr>
          <p:cNvSpPr>
            <a:spLocks noGrp="1"/>
          </p:cNvSpPr>
          <p:nvPr>
            <p:ph sz="half" idx="2"/>
          </p:nvPr>
        </p:nvSpPr>
        <p:spPr>
          <a:xfrm>
            <a:off x="6172200" y="2936147"/>
            <a:ext cx="5181600" cy="3240816"/>
          </a:xfrm>
          <a:prstGeom prst="rect">
            <a:avLst/>
          </a:prstGeom>
        </p:spPr>
        <p:txBody>
          <a:body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7E70B5-0ACF-0443-9606-F06F58996E4A}"/>
              </a:ext>
            </a:extLst>
          </p:cNvPr>
          <p:cNvSpPr>
            <a:spLocks noGrp="1"/>
          </p:cNvSpPr>
          <p:nvPr>
            <p:ph type="dt" sz="half" idx="10"/>
          </p:nvPr>
        </p:nvSpPr>
        <p:spPr/>
        <p:txBody>
          <a:bodyPr/>
          <a:lstStyle/>
          <a:p>
            <a:fld id="{368E5A5A-1F31-194A-95F8-67EF57896264}" type="datetimeFigureOut">
              <a:rPr lang="da-DK" smtClean="0"/>
              <a:t>27-01-2021</a:t>
            </a:fld>
            <a:endParaRPr lang="da-DK"/>
          </a:p>
        </p:txBody>
      </p:sp>
      <p:sp>
        <p:nvSpPr>
          <p:cNvPr id="6" name="Pladsholder til sidefod 5">
            <a:extLst>
              <a:ext uri="{FF2B5EF4-FFF2-40B4-BE49-F238E27FC236}">
                <a16:creationId xmlns:a16="http://schemas.microsoft.com/office/drawing/2014/main" id="{27D04C64-9C64-3E4E-BDF9-055870636889}"/>
              </a:ext>
            </a:extLst>
          </p:cNvPr>
          <p:cNvSpPr>
            <a:spLocks noGrp="1"/>
          </p:cNvSpPr>
          <p:nvPr>
            <p:ph type="ftr" sz="quarter" idx="11"/>
          </p:nvPr>
        </p:nvSpPr>
        <p:spPr/>
        <p:txBody>
          <a:bodyPr/>
          <a:lstStyle/>
          <a:p>
            <a:endParaRPr lang="da-DK"/>
          </a:p>
        </p:txBody>
      </p:sp>
      <p:sp>
        <p:nvSpPr>
          <p:cNvPr id="8" name="Titel 1">
            <a:extLst>
              <a:ext uri="{FF2B5EF4-FFF2-40B4-BE49-F238E27FC236}">
                <a16:creationId xmlns:a16="http://schemas.microsoft.com/office/drawing/2014/main" id="{3481EC37-C1A3-E847-B24A-580B7110B608}"/>
              </a:ext>
            </a:extLst>
          </p:cNvPr>
          <p:cNvSpPr>
            <a:spLocks noGrp="1"/>
          </p:cNvSpPr>
          <p:nvPr>
            <p:ph type="title"/>
          </p:nvPr>
        </p:nvSpPr>
        <p:spPr>
          <a:xfrm>
            <a:off x="838200" y="1379113"/>
            <a:ext cx="10515600" cy="1325563"/>
          </a:xfrm>
          <a:prstGeom prst="rect">
            <a:avLst/>
          </a:prstGeom>
        </p:spPr>
        <p:txBody>
          <a:bodyPr>
            <a:normAutofit/>
          </a:bodyPr>
          <a:lstStyle>
            <a:lvl1pPr>
              <a:defRPr sz="4000"/>
            </a:lvl1pPr>
          </a:lstStyle>
          <a:p>
            <a:r>
              <a:rPr lang="da-DK"/>
              <a:t>Klik for at redigere titeltypografien i masteren</a:t>
            </a:r>
            <a:endParaRPr lang="da-DK" dirty="0"/>
          </a:p>
        </p:txBody>
      </p:sp>
      <p:pic>
        <p:nvPicPr>
          <p:cNvPr id="9" name="Billede 8">
            <a:extLst>
              <a:ext uri="{FF2B5EF4-FFF2-40B4-BE49-F238E27FC236}">
                <a16:creationId xmlns:a16="http://schemas.microsoft.com/office/drawing/2014/main" id="{5C5367EC-27FC-7641-BE5B-8D7CC5572202}"/>
              </a:ext>
            </a:extLst>
          </p:cNvPr>
          <p:cNvPicPr>
            <a:picLocks noChangeAspect="1"/>
          </p:cNvPicPr>
          <p:nvPr userDrawn="1"/>
        </p:nvPicPr>
        <p:blipFill>
          <a:blip r:embed="rId2"/>
          <a:stretch>
            <a:fillRect/>
          </a:stretch>
        </p:blipFill>
        <p:spPr>
          <a:xfrm>
            <a:off x="10375261" y="6359568"/>
            <a:ext cx="1003706" cy="230581"/>
          </a:xfrm>
          <a:prstGeom prst="rect">
            <a:avLst/>
          </a:prstGeom>
        </p:spPr>
      </p:pic>
      <p:pic>
        <p:nvPicPr>
          <p:cNvPr id="10" name="Billede 9">
            <a:extLst>
              <a:ext uri="{FF2B5EF4-FFF2-40B4-BE49-F238E27FC236}">
                <a16:creationId xmlns:a16="http://schemas.microsoft.com/office/drawing/2014/main" id="{31F7A4CE-740B-FA48-902B-22D1E8169D5B}"/>
              </a:ext>
            </a:extLst>
          </p:cNvPr>
          <p:cNvPicPr>
            <a:picLocks noChangeAspect="1"/>
          </p:cNvPicPr>
          <p:nvPr userDrawn="1"/>
        </p:nvPicPr>
        <p:blipFill>
          <a:blip r:embed="rId3"/>
          <a:stretch>
            <a:fillRect/>
          </a:stretch>
        </p:blipFill>
        <p:spPr>
          <a:xfrm>
            <a:off x="922090" y="365125"/>
            <a:ext cx="1634402" cy="673639"/>
          </a:xfrm>
          <a:prstGeom prst="rect">
            <a:avLst/>
          </a:prstGeom>
        </p:spPr>
      </p:pic>
    </p:spTree>
    <p:extLst>
      <p:ext uri="{BB962C8B-B14F-4D97-AF65-F5344CB8AC3E}">
        <p14:creationId xmlns:p14="http://schemas.microsoft.com/office/powerpoint/2010/main" val="23586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15CEEB5-61C1-AD46-829E-C806E8594C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0B60147-01E7-6B4C-9360-7DABCFBB9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4" name="Pladsholder til dato 3">
            <a:extLst>
              <a:ext uri="{FF2B5EF4-FFF2-40B4-BE49-F238E27FC236}">
                <a16:creationId xmlns:a16="http://schemas.microsoft.com/office/drawing/2014/main" id="{8556ED92-246A-2C47-BB59-5312FA3EB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E5A5A-1F31-194A-95F8-67EF57896264}" type="datetimeFigureOut">
              <a:rPr lang="da-DK" smtClean="0"/>
              <a:t>27-01-2021</a:t>
            </a:fld>
            <a:endParaRPr lang="da-DK"/>
          </a:p>
        </p:txBody>
      </p:sp>
      <p:sp>
        <p:nvSpPr>
          <p:cNvPr id="5" name="Pladsholder til sidefod 4">
            <a:extLst>
              <a:ext uri="{FF2B5EF4-FFF2-40B4-BE49-F238E27FC236}">
                <a16:creationId xmlns:a16="http://schemas.microsoft.com/office/drawing/2014/main" id="{406A580D-BA04-564E-8AC7-1FB1E4DF71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A90B18F-2E85-CD45-B9EC-CEE28D3A4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F0544-2B14-854E-BD6C-B3EB22F73968}" type="slidenum">
              <a:rPr lang="da-DK" smtClean="0"/>
              <a:t>‹nr.›</a:t>
            </a:fld>
            <a:endParaRPr lang="da-DK"/>
          </a:p>
        </p:txBody>
      </p:sp>
    </p:spTree>
    <p:extLst>
      <p:ext uri="{BB962C8B-B14F-4D97-AF65-F5344CB8AC3E}">
        <p14:creationId xmlns:p14="http://schemas.microsoft.com/office/powerpoint/2010/main" val="401868680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72" r:id="rId4"/>
    <p:sldLayoutId id="2147483652" r:id="rId5"/>
    <p:sldLayoutId id="2147483654" r:id="rId6"/>
    <p:sldLayoutId id="2147483662" r:id="rId7"/>
    <p:sldLayoutId id="2147483671" r:id="rId8"/>
    <p:sldLayoutId id="2147483663" r:id="rId9"/>
    <p:sldLayoutId id="2147483676" r:id="rId10"/>
    <p:sldLayoutId id="2147483670" r:id="rId11"/>
    <p:sldLayoutId id="2147483668" r:id="rId12"/>
    <p:sldLayoutId id="2147483669" r:id="rId13"/>
    <p:sldLayoutId id="2147483675" r:id="rId14"/>
    <p:sldLayoutId id="2147483655" r:id="rId15"/>
    <p:sldLayoutId id="2147483677" r:id="rId16"/>
    <p:sldLayoutId id="2147483678" r:id="rId17"/>
    <p:sldLayoutId id="2147483679" r:id="rId18"/>
  </p:sldLayoutIdLst>
  <p:txStyles>
    <p:titleStyle>
      <a:lvl1pPr algn="l" defTabSz="914400" rtl="0" eaLnBrk="1" latinLnBrk="0" hangingPunct="1">
        <a:lnSpc>
          <a:spcPct val="90000"/>
        </a:lnSpc>
        <a:spcBef>
          <a:spcPct val="0"/>
        </a:spcBef>
        <a:buNone/>
        <a:defRPr sz="4000" kern="1200">
          <a:solidFill>
            <a:schemeClr val="tx1"/>
          </a:solidFill>
          <a:latin typeface="Roboto" pitchFamily="2" charset="0"/>
          <a:ea typeface="Robot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3.xml"/><Relationship Id="rId16"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6BE50EDB-197C-C04D-AA0A-4A351D8460E2}"/>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90766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5CC242-9042-406A-B97F-44D367E6A598}"/>
              </a:ext>
            </a:extLst>
          </p:cNvPr>
          <p:cNvSpPr>
            <a:spLocks noGrp="1"/>
          </p:cNvSpPr>
          <p:nvPr>
            <p:ph type="title"/>
          </p:nvPr>
        </p:nvSpPr>
        <p:spPr/>
        <p:txBody>
          <a:bodyPr/>
          <a:lstStyle/>
          <a:p>
            <a:r>
              <a:rPr lang="da-DK" dirty="0"/>
              <a:t>Alkoholen som værktøj og ven</a:t>
            </a:r>
          </a:p>
        </p:txBody>
      </p:sp>
      <p:sp>
        <p:nvSpPr>
          <p:cNvPr id="5" name="Pladsholder til indhold 4">
            <a:extLst>
              <a:ext uri="{FF2B5EF4-FFF2-40B4-BE49-F238E27FC236}">
                <a16:creationId xmlns:a16="http://schemas.microsoft.com/office/drawing/2014/main" id="{36228464-EECB-4C95-BCA3-DF8D97611B96}"/>
              </a:ext>
            </a:extLst>
          </p:cNvPr>
          <p:cNvSpPr>
            <a:spLocks noGrp="1"/>
          </p:cNvSpPr>
          <p:nvPr>
            <p:ph idx="1"/>
          </p:nvPr>
        </p:nvSpPr>
        <p:spPr/>
        <p:txBody>
          <a:bodyPr>
            <a:normAutofit/>
          </a:bodyPr>
          <a:lstStyle/>
          <a:p>
            <a:r>
              <a:rPr lang="da-DK" dirty="0"/>
              <a:t>Krævende arbejde, stress, pres</a:t>
            </a:r>
          </a:p>
          <a:p>
            <a:r>
              <a:rPr lang="da-DK" dirty="0"/>
              <a:t>Sociale fællesskaber</a:t>
            </a:r>
          </a:p>
          <a:p>
            <a:r>
              <a:rPr lang="da-DK" dirty="0"/>
              <a:t>Virkelighedsflugt</a:t>
            </a:r>
          </a:p>
          <a:p>
            <a:r>
              <a:rPr lang="da-DK" dirty="0"/>
              <a:t>Hyggekultur</a:t>
            </a:r>
          </a:p>
          <a:p>
            <a:pPr marL="0" indent="0">
              <a:buNone/>
            </a:pPr>
            <a:endParaRPr lang="da-DK" dirty="0"/>
          </a:p>
          <a:p>
            <a:pPr marL="0" indent="0" algn="ctr">
              <a:buNone/>
            </a:pPr>
            <a:r>
              <a:rPr lang="da-DK" i="1" dirty="0"/>
              <a:t>”Det er helt normalt at drikke i hverdagene”</a:t>
            </a:r>
          </a:p>
          <a:p>
            <a:pPr marL="0" indent="0" algn="ctr">
              <a:buNone/>
            </a:pPr>
            <a:r>
              <a:rPr lang="da-DK" sz="1600" dirty="0"/>
              <a:t>Praktiserende læge</a:t>
            </a:r>
          </a:p>
          <a:p>
            <a:endParaRPr lang="da-DK" dirty="0"/>
          </a:p>
        </p:txBody>
      </p:sp>
    </p:spTree>
    <p:extLst>
      <p:ext uri="{BB962C8B-B14F-4D97-AF65-F5344CB8AC3E}">
        <p14:creationId xmlns:p14="http://schemas.microsoft.com/office/powerpoint/2010/main" val="192585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BEB5FA-4021-4B3F-AC8E-38535CABA084}"/>
              </a:ext>
            </a:extLst>
          </p:cNvPr>
          <p:cNvSpPr>
            <a:spLocks noGrp="1"/>
          </p:cNvSpPr>
          <p:nvPr>
            <p:ph type="title"/>
          </p:nvPr>
        </p:nvSpPr>
        <p:spPr/>
        <p:txBody>
          <a:bodyPr/>
          <a:lstStyle/>
          <a:p>
            <a:r>
              <a:rPr lang="da-DK" dirty="0"/>
              <a:t>Indsigt #2</a:t>
            </a:r>
          </a:p>
        </p:txBody>
      </p:sp>
      <p:sp>
        <p:nvSpPr>
          <p:cNvPr id="3" name="Pladsholder til indhold 2">
            <a:extLst>
              <a:ext uri="{FF2B5EF4-FFF2-40B4-BE49-F238E27FC236}">
                <a16:creationId xmlns:a16="http://schemas.microsoft.com/office/drawing/2014/main" id="{B77EBF26-A264-43E7-B5FF-178857FECCBE}"/>
              </a:ext>
            </a:extLst>
          </p:cNvPr>
          <p:cNvSpPr>
            <a:spLocks noGrp="1"/>
          </p:cNvSpPr>
          <p:nvPr>
            <p:ph idx="1"/>
          </p:nvPr>
        </p:nvSpPr>
        <p:spPr/>
        <p:txBody>
          <a:bodyPr/>
          <a:lstStyle/>
          <a:p>
            <a:pPr marL="0" indent="0">
              <a:buNone/>
            </a:pPr>
            <a:r>
              <a:rPr lang="da-DK" dirty="0"/>
              <a:t>Mange ved slet ikke, hvor stort deres alkoholproblem faktisk er</a:t>
            </a:r>
          </a:p>
          <a:p>
            <a:pPr marL="0" indent="0">
              <a:buNone/>
            </a:pPr>
            <a:endParaRPr lang="da-DK" dirty="0"/>
          </a:p>
        </p:txBody>
      </p:sp>
    </p:spTree>
    <p:extLst>
      <p:ext uri="{BB962C8B-B14F-4D97-AF65-F5344CB8AC3E}">
        <p14:creationId xmlns:p14="http://schemas.microsoft.com/office/powerpoint/2010/main" val="127175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C839C35-B902-4910-9A5E-B5EE6246B30A}"/>
              </a:ext>
            </a:extLst>
          </p:cNvPr>
          <p:cNvPicPr>
            <a:picLocks noChangeAspect="1"/>
          </p:cNvPicPr>
          <p:nvPr/>
        </p:nvPicPr>
        <p:blipFill>
          <a:blip r:embed="rId2">
            <a:alphaModFix amt="61000"/>
          </a:blip>
          <a:stretch>
            <a:fillRect/>
          </a:stretch>
        </p:blipFill>
        <p:spPr>
          <a:xfrm>
            <a:off x="5334000" y="12840"/>
            <a:ext cx="6858000" cy="6858000"/>
          </a:xfrm>
          <a:prstGeom prst="rect">
            <a:avLst/>
          </a:prstGeom>
        </p:spPr>
      </p:pic>
      <p:sp>
        <p:nvSpPr>
          <p:cNvPr id="2" name="Titel 1">
            <a:extLst>
              <a:ext uri="{FF2B5EF4-FFF2-40B4-BE49-F238E27FC236}">
                <a16:creationId xmlns:a16="http://schemas.microsoft.com/office/drawing/2014/main" id="{051364D2-41E6-4FD3-9C76-C7D7A89194DE}"/>
              </a:ext>
            </a:extLst>
          </p:cNvPr>
          <p:cNvSpPr>
            <a:spLocks noGrp="1"/>
          </p:cNvSpPr>
          <p:nvPr>
            <p:ph type="title"/>
          </p:nvPr>
        </p:nvSpPr>
        <p:spPr/>
        <p:txBody>
          <a:bodyPr>
            <a:normAutofit/>
          </a:bodyPr>
          <a:lstStyle/>
          <a:p>
            <a:endParaRPr lang="da-DK" dirty="0"/>
          </a:p>
        </p:txBody>
      </p:sp>
      <p:sp>
        <p:nvSpPr>
          <p:cNvPr id="3" name="Pladsholder til indhold 2">
            <a:extLst>
              <a:ext uri="{FF2B5EF4-FFF2-40B4-BE49-F238E27FC236}">
                <a16:creationId xmlns:a16="http://schemas.microsoft.com/office/drawing/2014/main" id="{45BC06B4-394C-4E85-93F0-46229BCD889A}"/>
              </a:ext>
            </a:extLst>
          </p:cNvPr>
          <p:cNvSpPr>
            <a:spLocks noGrp="1"/>
          </p:cNvSpPr>
          <p:nvPr>
            <p:ph idx="1"/>
          </p:nvPr>
        </p:nvSpPr>
        <p:spPr>
          <a:xfrm>
            <a:off x="838200" y="2839613"/>
            <a:ext cx="8716766" cy="3343073"/>
          </a:xfrm>
        </p:spPr>
        <p:txBody>
          <a:bodyPr>
            <a:normAutofit/>
          </a:bodyPr>
          <a:lstStyle/>
          <a:p>
            <a:pPr marL="0" indent="0">
              <a:buNone/>
            </a:pPr>
            <a:r>
              <a:rPr lang="da-DK" sz="2800" dirty="0"/>
              <a:t>”Det her er ikke så slemt, det kan jeg godt klare selv”</a:t>
            </a:r>
          </a:p>
          <a:p>
            <a:pPr marL="0" indent="0">
              <a:buNone/>
            </a:pPr>
            <a:r>
              <a:rPr lang="da-DK" sz="4000" dirty="0"/>
              <a:t>”Jeg har ikke et problem”</a:t>
            </a:r>
          </a:p>
          <a:p>
            <a:pPr marL="0" indent="0">
              <a:buNone/>
            </a:pPr>
            <a:r>
              <a:rPr lang="da-DK" sz="3200" dirty="0"/>
              <a:t>”Jeg har et normalt forbrug”</a:t>
            </a:r>
          </a:p>
          <a:p>
            <a:pPr marL="0" indent="0">
              <a:buNone/>
            </a:pPr>
            <a:r>
              <a:rPr lang="da-DK" sz="4400" dirty="0"/>
              <a:t>”Jeg kan styre det”</a:t>
            </a:r>
          </a:p>
          <a:p>
            <a:pPr marL="0" indent="0">
              <a:buNone/>
            </a:pPr>
            <a:r>
              <a:rPr lang="da-DK" dirty="0"/>
              <a:t>”Jeg burde være stærk nok til selv at håndtere problemet” </a:t>
            </a:r>
          </a:p>
          <a:p>
            <a:pPr marL="0" indent="0">
              <a:buNone/>
            </a:pPr>
            <a:endParaRPr lang="da-DK" dirty="0"/>
          </a:p>
        </p:txBody>
      </p:sp>
    </p:spTree>
    <p:extLst>
      <p:ext uri="{BB962C8B-B14F-4D97-AF65-F5344CB8AC3E}">
        <p14:creationId xmlns:p14="http://schemas.microsoft.com/office/powerpoint/2010/main" val="235498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C81EA6E7-3872-4772-B0C1-DACC23114A9C}"/>
              </a:ext>
            </a:extLst>
          </p:cNvPr>
          <p:cNvSpPr>
            <a:spLocks noGrp="1"/>
          </p:cNvSpPr>
          <p:nvPr>
            <p:ph idx="1"/>
          </p:nvPr>
        </p:nvSpPr>
        <p:spPr>
          <a:xfrm>
            <a:off x="838200" y="1757463"/>
            <a:ext cx="8583202" cy="4119355"/>
          </a:xfrm>
        </p:spPr>
        <p:txBody>
          <a:bodyPr>
            <a:normAutofit fontScale="92500" lnSpcReduction="10000"/>
          </a:bodyPr>
          <a:lstStyle/>
          <a:p>
            <a:pPr marL="0" indent="0">
              <a:buNone/>
            </a:pPr>
            <a:endParaRPr lang="da-DK" dirty="0"/>
          </a:p>
          <a:p>
            <a:pPr marL="0" indent="0">
              <a:buNone/>
            </a:pPr>
            <a:r>
              <a:rPr lang="da-DK" sz="3200" i="1" dirty="0">
                <a:latin typeface="Roboto"/>
              </a:rPr>
              <a:t>”Mange erkender ikke, hvor slemt det er, før det er for sent” </a:t>
            </a:r>
            <a:br>
              <a:rPr lang="da-DK" sz="3200" i="1" dirty="0">
                <a:latin typeface="Roboto"/>
              </a:rPr>
            </a:br>
            <a:r>
              <a:rPr lang="da-DK" sz="1700" dirty="0">
                <a:latin typeface="Roboto"/>
              </a:rPr>
              <a:t>Alkoholbehandler</a:t>
            </a:r>
          </a:p>
          <a:p>
            <a:pPr marL="0" indent="0">
              <a:buNone/>
            </a:pPr>
            <a:endParaRPr lang="da-DK" sz="3200" i="1" dirty="0"/>
          </a:p>
          <a:p>
            <a:pPr marL="0" indent="0">
              <a:buNone/>
            </a:pPr>
            <a:r>
              <a:rPr lang="da-DK" sz="3200" i="1" dirty="0"/>
              <a:t>”Altså, man kan undre sig over, at de ikke opdager det. Men det kommer bagpå dem, at de ikke bare kan stoppe. De begynder at ryste og svede.” </a:t>
            </a:r>
          </a:p>
          <a:p>
            <a:pPr marL="0" indent="0">
              <a:buNone/>
            </a:pPr>
            <a:r>
              <a:rPr lang="da-DK" sz="1700" dirty="0"/>
              <a:t>Alkoholbehandler</a:t>
            </a:r>
          </a:p>
          <a:p>
            <a:pPr marL="0" indent="0">
              <a:buNone/>
            </a:pPr>
            <a:endParaRPr lang="da-DK" dirty="0"/>
          </a:p>
        </p:txBody>
      </p:sp>
    </p:spTree>
    <p:extLst>
      <p:ext uri="{BB962C8B-B14F-4D97-AF65-F5344CB8AC3E}">
        <p14:creationId xmlns:p14="http://schemas.microsoft.com/office/powerpoint/2010/main" val="2896671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8E117-9AE4-461E-BD35-198B5AA201FD}"/>
              </a:ext>
            </a:extLst>
          </p:cNvPr>
          <p:cNvSpPr>
            <a:spLocks noGrp="1"/>
          </p:cNvSpPr>
          <p:nvPr>
            <p:ph type="title"/>
          </p:nvPr>
        </p:nvSpPr>
        <p:spPr/>
        <p:txBody>
          <a:bodyPr/>
          <a:lstStyle/>
          <a:p>
            <a:r>
              <a:rPr lang="da-DK" dirty="0"/>
              <a:t>Indsigt #3</a:t>
            </a:r>
          </a:p>
        </p:txBody>
      </p:sp>
      <p:sp>
        <p:nvSpPr>
          <p:cNvPr id="3" name="Pladsholder til indhold 2">
            <a:extLst>
              <a:ext uri="{FF2B5EF4-FFF2-40B4-BE49-F238E27FC236}">
                <a16:creationId xmlns:a16="http://schemas.microsoft.com/office/drawing/2014/main" id="{6807772A-D95C-4BA3-8639-223174715ED5}"/>
              </a:ext>
            </a:extLst>
          </p:cNvPr>
          <p:cNvSpPr>
            <a:spLocks noGrp="1"/>
          </p:cNvSpPr>
          <p:nvPr>
            <p:ph idx="1"/>
          </p:nvPr>
        </p:nvSpPr>
        <p:spPr/>
        <p:txBody>
          <a:bodyPr/>
          <a:lstStyle/>
          <a:p>
            <a:pPr marL="0" indent="0">
              <a:buNone/>
            </a:pPr>
            <a:r>
              <a:rPr lang="da-DK" dirty="0"/>
              <a:t>Stigmatisering: Ser ikke sig selv som manden på bænken</a:t>
            </a:r>
          </a:p>
          <a:p>
            <a:pPr marL="0" indent="0">
              <a:buNone/>
            </a:pPr>
            <a:endParaRPr lang="da-DK" dirty="0"/>
          </a:p>
        </p:txBody>
      </p:sp>
    </p:spTree>
    <p:extLst>
      <p:ext uri="{BB962C8B-B14F-4D97-AF65-F5344CB8AC3E}">
        <p14:creationId xmlns:p14="http://schemas.microsoft.com/office/powerpoint/2010/main" val="264632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AFF7106-2BFE-4AD3-B580-A3E240CD727B}"/>
              </a:ext>
            </a:extLst>
          </p:cNvPr>
          <p:cNvSpPr>
            <a:spLocks noGrp="1"/>
          </p:cNvSpPr>
          <p:nvPr>
            <p:ph idx="1"/>
          </p:nvPr>
        </p:nvSpPr>
        <p:spPr>
          <a:xfrm>
            <a:off x="838200" y="1839075"/>
            <a:ext cx="8207326" cy="4343612"/>
          </a:xfrm>
        </p:spPr>
        <p:txBody>
          <a:bodyPr>
            <a:normAutofit lnSpcReduction="10000"/>
          </a:bodyPr>
          <a:lstStyle/>
          <a:p>
            <a:pPr marL="0" indent="0">
              <a:buNone/>
            </a:pPr>
            <a:r>
              <a:rPr lang="da-DK" sz="2800" i="1" dirty="0"/>
              <a:t>”Der er mange forestillinger om, at en der har behov for behandling er en, der sidder nede på torvet, uden bolig. Det har også været svært som pårørende at fortælle, at min far var alkoholiker” </a:t>
            </a:r>
          </a:p>
          <a:p>
            <a:pPr marL="0" indent="0">
              <a:buNone/>
            </a:pPr>
            <a:r>
              <a:rPr lang="da-DK" sz="1600" dirty="0"/>
              <a:t>Pårørende datter, 24 år</a:t>
            </a:r>
          </a:p>
          <a:p>
            <a:pPr marL="0" indent="0">
              <a:buNone/>
            </a:pPr>
            <a:endParaRPr lang="da-DK" sz="1600" dirty="0"/>
          </a:p>
          <a:p>
            <a:pPr marL="0" indent="0">
              <a:buNone/>
            </a:pPr>
            <a:endParaRPr lang="da-DK" sz="1600" i="1" dirty="0"/>
          </a:p>
          <a:p>
            <a:pPr marL="0" indent="0">
              <a:buNone/>
            </a:pPr>
            <a:r>
              <a:rPr lang="da-DK" sz="2800" i="1" dirty="0"/>
              <a:t>”Ole havde lang tid, hvor han identificerede en alkoholiker som ‘manden på bænken’ – man kunne godt bruge at vide, at mange har et alt for stort forbrug”</a:t>
            </a:r>
          </a:p>
          <a:p>
            <a:pPr marL="0" indent="0">
              <a:buNone/>
            </a:pPr>
            <a:r>
              <a:rPr lang="da-DK" sz="1600" dirty="0"/>
              <a:t>Pårørende kvinde, 48 år</a:t>
            </a:r>
          </a:p>
          <a:p>
            <a:pPr marL="0" indent="0">
              <a:buNone/>
            </a:pPr>
            <a:endParaRPr lang="da-DK" sz="1600" dirty="0"/>
          </a:p>
          <a:p>
            <a:endParaRPr lang="da-DK" dirty="0"/>
          </a:p>
          <a:p>
            <a:endParaRPr lang="da-DK" dirty="0"/>
          </a:p>
          <a:p>
            <a:endParaRPr lang="da-DK" dirty="0"/>
          </a:p>
        </p:txBody>
      </p:sp>
    </p:spTree>
    <p:extLst>
      <p:ext uri="{BB962C8B-B14F-4D97-AF65-F5344CB8AC3E}">
        <p14:creationId xmlns:p14="http://schemas.microsoft.com/office/powerpoint/2010/main" val="475138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40C7C-DB7B-4980-8486-4D20FBB48B88}"/>
              </a:ext>
            </a:extLst>
          </p:cNvPr>
          <p:cNvSpPr>
            <a:spLocks noGrp="1"/>
          </p:cNvSpPr>
          <p:nvPr>
            <p:ph type="title"/>
          </p:nvPr>
        </p:nvSpPr>
        <p:spPr/>
        <p:txBody>
          <a:bodyPr/>
          <a:lstStyle/>
          <a:p>
            <a:r>
              <a:rPr lang="da-DK" dirty="0"/>
              <a:t>Indsigt #4</a:t>
            </a:r>
          </a:p>
        </p:txBody>
      </p:sp>
      <p:sp>
        <p:nvSpPr>
          <p:cNvPr id="3" name="Pladsholder til indhold 2">
            <a:extLst>
              <a:ext uri="{FF2B5EF4-FFF2-40B4-BE49-F238E27FC236}">
                <a16:creationId xmlns:a16="http://schemas.microsoft.com/office/drawing/2014/main" id="{1D209727-D38E-44D3-9C84-F69596C8BEF0}"/>
              </a:ext>
            </a:extLst>
          </p:cNvPr>
          <p:cNvSpPr>
            <a:spLocks noGrp="1"/>
          </p:cNvSpPr>
          <p:nvPr>
            <p:ph idx="1"/>
          </p:nvPr>
        </p:nvSpPr>
        <p:spPr/>
        <p:txBody>
          <a:bodyPr/>
          <a:lstStyle/>
          <a:p>
            <a:pPr marL="0" indent="0">
              <a:buNone/>
            </a:pPr>
            <a:r>
              <a:rPr lang="da-DK" dirty="0"/>
              <a:t>Skam og tabu står i vejen for at søge hjælp</a:t>
            </a:r>
          </a:p>
          <a:p>
            <a:pPr marL="0" indent="0">
              <a:buNone/>
            </a:pPr>
            <a:endParaRPr lang="da-DK" dirty="0"/>
          </a:p>
        </p:txBody>
      </p:sp>
    </p:spTree>
    <p:extLst>
      <p:ext uri="{BB962C8B-B14F-4D97-AF65-F5344CB8AC3E}">
        <p14:creationId xmlns:p14="http://schemas.microsoft.com/office/powerpoint/2010/main" val="1403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E2785-8DDA-4E68-9374-AD3CD0DEC30A}"/>
              </a:ext>
            </a:extLst>
          </p:cNvPr>
          <p:cNvSpPr>
            <a:spLocks noGrp="1"/>
          </p:cNvSpPr>
          <p:nvPr>
            <p:ph type="title"/>
          </p:nvPr>
        </p:nvSpPr>
        <p:spPr/>
        <p:txBody>
          <a:bodyPr/>
          <a:lstStyle/>
          <a:p>
            <a:r>
              <a:rPr lang="da-DK" dirty="0"/>
              <a:t>Tabubelagt område</a:t>
            </a:r>
          </a:p>
        </p:txBody>
      </p:sp>
      <p:sp>
        <p:nvSpPr>
          <p:cNvPr id="3" name="Pladsholder til indhold 2">
            <a:extLst>
              <a:ext uri="{FF2B5EF4-FFF2-40B4-BE49-F238E27FC236}">
                <a16:creationId xmlns:a16="http://schemas.microsoft.com/office/drawing/2014/main" id="{9479663F-2715-4A5E-8B70-CF0A8694AAB3}"/>
              </a:ext>
            </a:extLst>
          </p:cNvPr>
          <p:cNvSpPr>
            <a:spLocks noGrp="1"/>
          </p:cNvSpPr>
          <p:nvPr>
            <p:ph idx="1"/>
          </p:nvPr>
        </p:nvSpPr>
        <p:spPr>
          <a:xfrm>
            <a:off x="838200" y="2839613"/>
            <a:ext cx="8439364" cy="3343073"/>
          </a:xfrm>
        </p:spPr>
        <p:txBody>
          <a:bodyPr>
            <a:normAutofit lnSpcReduction="10000"/>
          </a:bodyPr>
          <a:lstStyle/>
          <a:p>
            <a:pPr marL="0" indent="0">
              <a:buNone/>
            </a:pPr>
            <a:r>
              <a:rPr lang="da-DK" sz="2800" i="1" dirty="0"/>
              <a:t>”</a:t>
            </a:r>
            <a:r>
              <a:rPr lang="da-DK" sz="2800" i="1" dirty="0" err="1"/>
              <a:t>Hmpf</a:t>
            </a:r>
            <a:r>
              <a:rPr lang="da-DK" sz="2800" i="1" dirty="0"/>
              <a:t>, det er dén kategori, man havner i? Som pårørende er man ikke så forstående – man presser frygtelig meget på…”</a:t>
            </a:r>
          </a:p>
          <a:p>
            <a:pPr marL="0" indent="0">
              <a:buNone/>
            </a:pPr>
            <a:r>
              <a:rPr lang="da-DK" sz="1600" dirty="0"/>
              <a:t>Pårørende kvinde, 48 år</a:t>
            </a:r>
          </a:p>
          <a:p>
            <a:pPr marL="0" indent="0">
              <a:buNone/>
            </a:pPr>
            <a:endParaRPr lang="da-DK" i="1" dirty="0"/>
          </a:p>
          <a:p>
            <a:pPr marL="0" indent="0">
              <a:buNone/>
            </a:pPr>
            <a:r>
              <a:rPr lang="da-DK" sz="2800" i="1" dirty="0"/>
              <a:t>”Det er en privat sag, og hvis det ikke har betydning for det, de kommer med, lader jeg den ligge (…) Det er sgu sådan noget dansker-noget, det er privat”</a:t>
            </a:r>
          </a:p>
          <a:p>
            <a:pPr marL="0" indent="0">
              <a:buNone/>
            </a:pPr>
            <a:r>
              <a:rPr lang="da-DK" sz="1600" dirty="0"/>
              <a:t>Praktiserende læge</a:t>
            </a:r>
          </a:p>
          <a:p>
            <a:endParaRPr lang="da-DK" dirty="0"/>
          </a:p>
          <a:p>
            <a:endParaRPr lang="da-DK" dirty="0"/>
          </a:p>
          <a:p>
            <a:endParaRPr lang="da-DK" dirty="0"/>
          </a:p>
        </p:txBody>
      </p:sp>
    </p:spTree>
    <p:extLst>
      <p:ext uri="{BB962C8B-B14F-4D97-AF65-F5344CB8AC3E}">
        <p14:creationId xmlns:p14="http://schemas.microsoft.com/office/powerpoint/2010/main" val="2438868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1805F-C0AF-4F72-B23A-5D58CB59961C}"/>
              </a:ext>
            </a:extLst>
          </p:cNvPr>
          <p:cNvSpPr>
            <a:spLocks noGrp="1"/>
          </p:cNvSpPr>
          <p:nvPr>
            <p:ph type="title"/>
          </p:nvPr>
        </p:nvSpPr>
        <p:spPr/>
        <p:txBody>
          <a:bodyPr/>
          <a:lstStyle/>
          <a:p>
            <a:r>
              <a:rPr lang="da-DK" dirty="0"/>
              <a:t>Indsigt #5</a:t>
            </a:r>
          </a:p>
        </p:txBody>
      </p:sp>
      <p:sp>
        <p:nvSpPr>
          <p:cNvPr id="3" name="Pladsholder til indhold 2">
            <a:extLst>
              <a:ext uri="{FF2B5EF4-FFF2-40B4-BE49-F238E27FC236}">
                <a16:creationId xmlns:a16="http://schemas.microsoft.com/office/drawing/2014/main" id="{9B88874B-6111-4385-81BA-4104C4153EC9}"/>
              </a:ext>
            </a:extLst>
          </p:cNvPr>
          <p:cNvSpPr>
            <a:spLocks noGrp="1"/>
          </p:cNvSpPr>
          <p:nvPr>
            <p:ph idx="1"/>
          </p:nvPr>
        </p:nvSpPr>
        <p:spPr/>
        <p:txBody>
          <a:bodyPr/>
          <a:lstStyle/>
          <a:p>
            <a:pPr marL="0" indent="0">
              <a:buNone/>
            </a:pPr>
            <a:r>
              <a:rPr lang="da-DK" dirty="0"/>
              <a:t>Manglende viden om tilbud</a:t>
            </a:r>
          </a:p>
          <a:p>
            <a:pPr marL="0" indent="0">
              <a:buNone/>
            </a:pPr>
            <a:endParaRPr lang="da-DK" dirty="0"/>
          </a:p>
        </p:txBody>
      </p:sp>
    </p:spTree>
    <p:extLst>
      <p:ext uri="{BB962C8B-B14F-4D97-AF65-F5344CB8AC3E}">
        <p14:creationId xmlns:p14="http://schemas.microsoft.com/office/powerpoint/2010/main" val="243219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legetøj&#10;&#10;Automatisk genereret beskrivelse">
            <a:extLst>
              <a:ext uri="{FF2B5EF4-FFF2-40B4-BE49-F238E27FC236}">
                <a16:creationId xmlns:a16="http://schemas.microsoft.com/office/drawing/2014/main" id="{0F0A0727-0AB4-4057-AAE6-5D8FB0FB5AF7}"/>
              </a:ext>
            </a:extLst>
          </p:cNvPr>
          <p:cNvPicPr>
            <a:picLocks noChangeAspect="1"/>
          </p:cNvPicPr>
          <p:nvPr/>
        </p:nvPicPr>
        <p:blipFill>
          <a:blip r:embed="rId2">
            <a:alphaModFix amt="54000"/>
          </a:blip>
          <a:stretch>
            <a:fillRect/>
          </a:stretch>
        </p:blipFill>
        <p:spPr>
          <a:xfrm>
            <a:off x="5334000" y="0"/>
            <a:ext cx="6858000" cy="6858000"/>
          </a:xfrm>
          <a:prstGeom prst="rect">
            <a:avLst/>
          </a:prstGeom>
        </p:spPr>
      </p:pic>
      <p:sp>
        <p:nvSpPr>
          <p:cNvPr id="2" name="Titel 1">
            <a:extLst>
              <a:ext uri="{FF2B5EF4-FFF2-40B4-BE49-F238E27FC236}">
                <a16:creationId xmlns:a16="http://schemas.microsoft.com/office/drawing/2014/main" id="{2A3F77F3-FD6D-4B60-8EE9-20A8DE16FA98}"/>
              </a:ext>
            </a:extLst>
          </p:cNvPr>
          <p:cNvSpPr>
            <a:spLocks noGrp="1"/>
          </p:cNvSpPr>
          <p:nvPr>
            <p:ph type="title"/>
          </p:nvPr>
        </p:nvSpPr>
        <p:spPr/>
        <p:txBody>
          <a:bodyPr/>
          <a:lstStyle/>
          <a:p>
            <a:r>
              <a:rPr lang="da-DK" dirty="0"/>
              <a:t>Manglende viden om tilbud</a:t>
            </a:r>
          </a:p>
        </p:txBody>
      </p:sp>
      <p:sp>
        <p:nvSpPr>
          <p:cNvPr id="3" name="Pladsholder til indhold 2">
            <a:extLst>
              <a:ext uri="{FF2B5EF4-FFF2-40B4-BE49-F238E27FC236}">
                <a16:creationId xmlns:a16="http://schemas.microsoft.com/office/drawing/2014/main" id="{BF05F241-C597-4EF3-BD11-EA5CC231483A}"/>
              </a:ext>
            </a:extLst>
          </p:cNvPr>
          <p:cNvSpPr>
            <a:spLocks noGrp="1"/>
          </p:cNvSpPr>
          <p:nvPr>
            <p:ph idx="1"/>
          </p:nvPr>
        </p:nvSpPr>
        <p:spPr>
          <a:xfrm>
            <a:off x="838200" y="2839613"/>
            <a:ext cx="9096910" cy="3343073"/>
          </a:xfrm>
        </p:spPr>
        <p:txBody>
          <a:bodyPr>
            <a:normAutofit/>
          </a:bodyPr>
          <a:lstStyle/>
          <a:p>
            <a:pPr marL="0" indent="0">
              <a:buNone/>
            </a:pPr>
            <a:r>
              <a:rPr lang="da-DK" sz="2800" i="1" dirty="0"/>
              <a:t>”Mange har brugt penge på det private. I Kolding er der et tilbud til 70.000 kr., som egentlig er det samme.”</a:t>
            </a:r>
          </a:p>
          <a:p>
            <a:pPr marL="0" indent="0">
              <a:buNone/>
            </a:pPr>
            <a:r>
              <a:rPr lang="da-DK" sz="1600" dirty="0"/>
              <a:t>Alkoholbehandler</a:t>
            </a:r>
          </a:p>
          <a:p>
            <a:pPr marL="0" indent="0">
              <a:buNone/>
            </a:pPr>
            <a:endParaRPr lang="da-DK" sz="2800" dirty="0"/>
          </a:p>
          <a:p>
            <a:pPr marL="0" indent="0">
              <a:buNone/>
            </a:pPr>
            <a:r>
              <a:rPr lang="da-DK" sz="2800" i="1" dirty="0">
                <a:latin typeface="Roboto"/>
              </a:rPr>
              <a:t>”Mange tror, at det at gå i alkoholbehandling betyder at tage antabus (…) Man kan sagtens gå i alkoholbehandling, der ikke er medicinsk behandling.</a:t>
            </a:r>
          </a:p>
          <a:p>
            <a:pPr marL="0" indent="0">
              <a:buNone/>
            </a:pPr>
            <a:r>
              <a:rPr lang="da-DK" sz="1600" i="1" dirty="0">
                <a:latin typeface="Roboto"/>
              </a:rPr>
              <a:t>Alkoholbehandler </a:t>
            </a:r>
          </a:p>
          <a:p>
            <a:pPr marL="0" indent="0">
              <a:buNone/>
            </a:pPr>
            <a:endParaRPr lang="da-DK" sz="1600"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3329540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80AB1-14DD-574A-B058-E2D9FD08E6EF}"/>
              </a:ext>
            </a:extLst>
          </p:cNvPr>
          <p:cNvSpPr>
            <a:spLocks noGrp="1"/>
          </p:cNvSpPr>
          <p:nvPr>
            <p:ph type="ctrTitle"/>
          </p:nvPr>
        </p:nvSpPr>
        <p:spPr/>
        <p:txBody>
          <a:bodyPr/>
          <a:lstStyle/>
          <a:p>
            <a:r>
              <a:rPr lang="da-DK" dirty="0"/>
              <a:t>Hvorfor søger man ikke hjælp?</a:t>
            </a:r>
          </a:p>
        </p:txBody>
      </p:sp>
      <p:sp>
        <p:nvSpPr>
          <p:cNvPr id="3" name="Undertitel 2">
            <a:extLst>
              <a:ext uri="{FF2B5EF4-FFF2-40B4-BE49-F238E27FC236}">
                <a16:creationId xmlns:a16="http://schemas.microsoft.com/office/drawing/2014/main" id="{451C042F-711B-B84A-A1DE-CC7C15B351CF}"/>
              </a:ext>
            </a:extLst>
          </p:cNvPr>
          <p:cNvSpPr>
            <a:spLocks noGrp="1"/>
          </p:cNvSpPr>
          <p:nvPr>
            <p:ph type="subTitle" idx="1"/>
          </p:nvPr>
        </p:nvSpPr>
        <p:spPr/>
        <p:txBody>
          <a:bodyPr/>
          <a:lstStyle/>
          <a:p>
            <a:r>
              <a:rPr lang="da-DK" dirty="0"/>
              <a:t>Analysen bag Alkoholkampagnen Uge 40 - 2020</a:t>
            </a:r>
          </a:p>
        </p:txBody>
      </p:sp>
    </p:spTree>
    <p:extLst>
      <p:ext uri="{BB962C8B-B14F-4D97-AF65-F5344CB8AC3E}">
        <p14:creationId xmlns:p14="http://schemas.microsoft.com/office/powerpoint/2010/main" val="860549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80AB1-14DD-574A-B058-E2D9FD08E6EF}"/>
              </a:ext>
            </a:extLst>
          </p:cNvPr>
          <p:cNvSpPr>
            <a:spLocks noGrp="1"/>
          </p:cNvSpPr>
          <p:nvPr>
            <p:ph type="ctrTitle"/>
          </p:nvPr>
        </p:nvSpPr>
        <p:spPr/>
        <p:txBody>
          <a:bodyPr/>
          <a:lstStyle/>
          <a:p>
            <a:r>
              <a:rPr lang="da-DK" dirty="0"/>
              <a:t>Brugerrejsen</a:t>
            </a:r>
          </a:p>
        </p:txBody>
      </p:sp>
      <p:sp>
        <p:nvSpPr>
          <p:cNvPr id="3" name="Undertitel 2">
            <a:extLst>
              <a:ext uri="{FF2B5EF4-FFF2-40B4-BE49-F238E27FC236}">
                <a16:creationId xmlns:a16="http://schemas.microsoft.com/office/drawing/2014/main" id="{451C042F-711B-B84A-A1DE-CC7C15B351CF}"/>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06593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spTree>
    <p:extLst>
      <p:ext uri="{BB962C8B-B14F-4D97-AF65-F5344CB8AC3E}">
        <p14:creationId xmlns:p14="http://schemas.microsoft.com/office/powerpoint/2010/main" val="380349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42" name="Grafik 41" descr="Enkelt gear">
            <a:extLst>
              <a:ext uri="{FF2B5EF4-FFF2-40B4-BE49-F238E27FC236}">
                <a16:creationId xmlns:a16="http://schemas.microsoft.com/office/drawing/2014/main" id="{AF3BDE0B-7C07-4441-A6BE-DC5C3E0DB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5873" y="4048529"/>
            <a:ext cx="914400" cy="914400"/>
          </a:xfrm>
          <a:prstGeom prst="rect">
            <a:avLst/>
          </a:prstGeom>
        </p:spPr>
      </p:pic>
    </p:spTree>
    <p:extLst>
      <p:ext uri="{BB962C8B-B14F-4D97-AF65-F5344CB8AC3E}">
        <p14:creationId xmlns:p14="http://schemas.microsoft.com/office/powerpoint/2010/main" val="49075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42" name="Grafik 41" descr="Enkelt gear">
            <a:extLst>
              <a:ext uri="{FF2B5EF4-FFF2-40B4-BE49-F238E27FC236}">
                <a16:creationId xmlns:a16="http://schemas.microsoft.com/office/drawing/2014/main" id="{AF3BDE0B-7C07-4441-A6BE-DC5C3E0DB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5873" y="4048529"/>
            <a:ext cx="914400" cy="914400"/>
          </a:xfrm>
          <a:prstGeom prst="rect">
            <a:avLst/>
          </a:prstGeom>
        </p:spPr>
      </p:pic>
      <p:sp>
        <p:nvSpPr>
          <p:cNvPr id="48" name="Rektangel 47">
            <a:extLst>
              <a:ext uri="{FF2B5EF4-FFF2-40B4-BE49-F238E27FC236}">
                <a16:creationId xmlns:a16="http://schemas.microsoft.com/office/drawing/2014/main" id="{A0E559DF-1E86-427B-8B0F-8BD6A6929C3A}"/>
              </a:ext>
            </a:extLst>
          </p:cNvPr>
          <p:cNvSpPr/>
          <p:nvPr/>
        </p:nvSpPr>
        <p:spPr>
          <a:xfrm rot="19091696">
            <a:off x="3898275" y="3074183"/>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alkoholproblemer</a:t>
            </a:r>
          </a:p>
        </p:txBody>
      </p:sp>
      <p:sp>
        <p:nvSpPr>
          <p:cNvPr id="2" name="Tekstfelt 1">
            <a:extLst>
              <a:ext uri="{FF2B5EF4-FFF2-40B4-BE49-F238E27FC236}">
                <a16:creationId xmlns:a16="http://schemas.microsoft.com/office/drawing/2014/main" id="{AE63FD92-D46E-4B7D-8B5B-741E0D0BCD40}"/>
              </a:ext>
            </a:extLst>
          </p:cNvPr>
          <p:cNvSpPr txBox="1"/>
          <p:nvPr/>
        </p:nvSpPr>
        <p:spPr>
          <a:xfrm>
            <a:off x="3232083" y="5578646"/>
            <a:ext cx="2041980" cy="1200329"/>
          </a:xfrm>
          <a:prstGeom prst="rect">
            <a:avLst/>
          </a:prstGeom>
          <a:noFill/>
        </p:spPr>
        <p:txBody>
          <a:bodyPr wrap="square" rtlCol="0">
            <a:spAutoFit/>
          </a:bodyPr>
          <a:lstStyle/>
          <a:p>
            <a:pPr algn="ctr"/>
            <a:r>
              <a:rPr lang="da-DK" dirty="0">
                <a:solidFill>
                  <a:srgbClr val="CC0066"/>
                </a:solidFill>
                <a:latin typeface="Roboto"/>
              </a:rPr>
              <a:t>Medieindsats:</a:t>
            </a:r>
          </a:p>
          <a:p>
            <a:pPr algn="ctr"/>
            <a:r>
              <a:rPr lang="da-DK" dirty="0">
                <a:solidFill>
                  <a:srgbClr val="CC0066"/>
                </a:solidFill>
                <a:latin typeface="Roboto"/>
              </a:rPr>
              <a:t>Test dine drikkevaner – </a:t>
            </a:r>
          </a:p>
          <a:p>
            <a:pPr algn="ctr"/>
            <a:r>
              <a:rPr lang="da-DK" dirty="0">
                <a:solidFill>
                  <a:srgbClr val="CC0066"/>
                </a:solidFill>
                <a:latin typeface="Roboto"/>
              </a:rPr>
              <a:t>Ta’ testen</a:t>
            </a:r>
          </a:p>
        </p:txBody>
      </p:sp>
      <p:cxnSp>
        <p:nvCxnSpPr>
          <p:cNvPr id="8" name="Lige pilforbindelse 7">
            <a:extLst>
              <a:ext uri="{FF2B5EF4-FFF2-40B4-BE49-F238E27FC236}">
                <a16:creationId xmlns:a16="http://schemas.microsoft.com/office/drawing/2014/main" id="{D02C8ADD-9AF8-4A2B-8EDB-188B1A9AA818}"/>
              </a:ext>
            </a:extLst>
          </p:cNvPr>
          <p:cNvCxnSpPr>
            <a:cxnSpLocks/>
          </p:cNvCxnSpPr>
          <p:nvPr/>
        </p:nvCxnSpPr>
        <p:spPr>
          <a:xfrm flipV="1">
            <a:off x="4253073" y="5409779"/>
            <a:ext cx="1702" cy="138215"/>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199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3" name="Grafik 32" descr="Enkelt gear">
            <a:extLst>
              <a:ext uri="{FF2B5EF4-FFF2-40B4-BE49-F238E27FC236}">
                <a16:creationId xmlns:a16="http://schemas.microsoft.com/office/drawing/2014/main" id="{D61449FB-F5B6-4F01-AE5C-9257A93C2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7151" y="4048529"/>
            <a:ext cx="914400" cy="914400"/>
          </a:xfrm>
          <a:prstGeom prst="rect">
            <a:avLst/>
          </a:prstGeom>
        </p:spPr>
      </p:pic>
      <p:sp>
        <p:nvSpPr>
          <p:cNvPr id="42" name="Pladsholder til indhold 2">
            <a:extLst>
              <a:ext uri="{FF2B5EF4-FFF2-40B4-BE49-F238E27FC236}">
                <a16:creationId xmlns:a16="http://schemas.microsoft.com/office/drawing/2014/main" id="{32FC503A-E472-4A94-A649-3C1DFF494A90}"/>
              </a:ext>
            </a:extLst>
          </p:cNvPr>
          <p:cNvSpPr>
            <a:spLocks noGrp="1"/>
          </p:cNvSpPr>
          <p:nvPr>
            <p:ph idx="1"/>
          </p:nvPr>
        </p:nvSpPr>
        <p:spPr>
          <a:xfrm>
            <a:off x="5007151" y="273097"/>
            <a:ext cx="6959897" cy="3343073"/>
          </a:xfrm>
        </p:spPr>
        <p:txBody>
          <a:bodyPr>
            <a:normAutofit/>
          </a:bodyPr>
          <a:lstStyle/>
          <a:p>
            <a:pPr marL="0" indent="0">
              <a:buNone/>
            </a:pPr>
            <a:r>
              <a:rPr lang="da-DK" sz="2000" i="1" dirty="0">
                <a:solidFill>
                  <a:srgbClr val="FFC000"/>
                </a:solidFill>
              </a:rPr>
              <a:t>”Det ville gøre en verden til forskel, hvis det kunne være lige så omgængeligt at sige, at man er alkoholafhængig som andre fysiske sygdomme. At søge behandling er et tilfælde, hvor man skal sige det højt – det er så skamfuldt.”</a:t>
            </a:r>
          </a:p>
          <a:p>
            <a:pPr marL="0" indent="0">
              <a:buNone/>
            </a:pPr>
            <a:r>
              <a:rPr lang="da-DK" sz="1600" dirty="0">
                <a:solidFill>
                  <a:srgbClr val="FFC000"/>
                </a:solidFill>
              </a:rPr>
              <a:t>Pårørende kvinde, 24 år</a:t>
            </a:r>
          </a:p>
          <a:p>
            <a:pPr marL="0" indent="0">
              <a:buNone/>
            </a:pPr>
            <a:endParaRPr lang="da-DK" sz="1800" dirty="0">
              <a:solidFill>
                <a:srgbClr val="FFC000"/>
              </a:solidFill>
            </a:endParaRPr>
          </a:p>
          <a:p>
            <a:pPr marL="0" indent="0">
              <a:buNone/>
            </a:pPr>
            <a:endParaRPr lang="da-DK" sz="1800" dirty="0">
              <a:solidFill>
                <a:srgbClr val="FFC000"/>
              </a:solidFill>
            </a:endParaRPr>
          </a:p>
        </p:txBody>
      </p:sp>
    </p:spTree>
    <p:extLst>
      <p:ext uri="{BB962C8B-B14F-4D97-AF65-F5344CB8AC3E}">
        <p14:creationId xmlns:p14="http://schemas.microsoft.com/office/powerpoint/2010/main" val="1943202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3" name="Grafik 32" descr="Enkelt gear">
            <a:extLst>
              <a:ext uri="{FF2B5EF4-FFF2-40B4-BE49-F238E27FC236}">
                <a16:creationId xmlns:a16="http://schemas.microsoft.com/office/drawing/2014/main" id="{D61449FB-F5B6-4F01-AE5C-9257A93C2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7151" y="4048529"/>
            <a:ext cx="914400" cy="914400"/>
          </a:xfrm>
          <a:prstGeom prst="rect">
            <a:avLst/>
          </a:prstGeom>
        </p:spPr>
      </p:pic>
      <p:sp>
        <p:nvSpPr>
          <p:cNvPr id="5" name="Rektangel 4">
            <a:extLst>
              <a:ext uri="{FF2B5EF4-FFF2-40B4-BE49-F238E27FC236}">
                <a16:creationId xmlns:a16="http://schemas.microsoft.com/office/drawing/2014/main" id="{63D86526-B5FA-47B3-9B37-E3EC84AB2A83}"/>
              </a:ext>
            </a:extLst>
          </p:cNvPr>
          <p:cNvSpPr/>
          <p:nvPr/>
        </p:nvSpPr>
        <p:spPr>
          <a:xfrm rot="19091696">
            <a:off x="5083306" y="3106281"/>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Antistigma</a:t>
            </a:r>
          </a:p>
          <a:p>
            <a:pPr algn="ctr"/>
            <a:r>
              <a:rPr lang="da-DK" sz="1200" dirty="0"/>
              <a:t>Aftabuisering</a:t>
            </a:r>
          </a:p>
        </p:txBody>
      </p:sp>
      <p:sp>
        <p:nvSpPr>
          <p:cNvPr id="43" name="Tekstfelt 42">
            <a:extLst>
              <a:ext uri="{FF2B5EF4-FFF2-40B4-BE49-F238E27FC236}">
                <a16:creationId xmlns:a16="http://schemas.microsoft.com/office/drawing/2014/main" id="{F923BEC4-3881-4774-8932-39F9F4F243B4}"/>
              </a:ext>
            </a:extLst>
          </p:cNvPr>
          <p:cNvSpPr txBox="1"/>
          <p:nvPr/>
        </p:nvSpPr>
        <p:spPr>
          <a:xfrm>
            <a:off x="4291697" y="5575321"/>
            <a:ext cx="2344892" cy="1200329"/>
          </a:xfrm>
          <a:prstGeom prst="rect">
            <a:avLst/>
          </a:prstGeom>
          <a:noFill/>
        </p:spPr>
        <p:txBody>
          <a:bodyPr wrap="square" rtlCol="0">
            <a:spAutoFit/>
          </a:bodyPr>
          <a:lstStyle/>
          <a:p>
            <a:pPr algn="ctr"/>
            <a:r>
              <a:rPr lang="da-DK" dirty="0">
                <a:solidFill>
                  <a:srgbClr val="CC0066"/>
                </a:solidFill>
                <a:latin typeface="Roboto"/>
              </a:rPr>
              <a:t>Kampagnebudskab: Flere end du tror – Alkoholproblemer rammer alle</a:t>
            </a:r>
          </a:p>
        </p:txBody>
      </p:sp>
      <p:cxnSp>
        <p:nvCxnSpPr>
          <p:cNvPr id="49" name="Lige pilforbindelse 48">
            <a:extLst>
              <a:ext uri="{FF2B5EF4-FFF2-40B4-BE49-F238E27FC236}">
                <a16:creationId xmlns:a16="http://schemas.microsoft.com/office/drawing/2014/main" id="{21E5CA89-4223-4DFF-92BD-6ADF321474D1}"/>
              </a:ext>
            </a:extLst>
          </p:cNvPr>
          <p:cNvCxnSpPr/>
          <p:nvPr/>
        </p:nvCxnSpPr>
        <p:spPr>
          <a:xfrm flipV="1">
            <a:off x="5473242" y="5225654"/>
            <a:ext cx="1702" cy="298925"/>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428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 name="Grafik 2" descr="Enkelt gear">
            <a:extLst>
              <a:ext uri="{FF2B5EF4-FFF2-40B4-BE49-F238E27FC236}">
                <a16:creationId xmlns:a16="http://schemas.microsoft.com/office/drawing/2014/main" id="{7EF23B3D-7E7D-457B-A4DB-B4B7CF6A8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183" y="4053950"/>
            <a:ext cx="914400" cy="914400"/>
          </a:xfrm>
          <a:prstGeom prst="rect">
            <a:avLst/>
          </a:prstGeom>
        </p:spPr>
      </p:pic>
    </p:spTree>
    <p:extLst>
      <p:ext uri="{BB962C8B-B14F-4D97-AF65-F5344CB8AC3E}">
        <p14:creationId xmlns:p14="http://schemas.microsoft.com/office/powerpoint/2010/main" val="58283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 name="Grafik 2" descr="Enkelt gear">
            <a:extLst>
              <a:ext uri="{FF2B5EF4-FFF2-40B4-BE49-F238E27FC236}">
                <a16:creationId xmlns:a16="http://schemas.microsoft.com/office/drawing/2014/main" id="{7EF23B3D-7E7D-457B-A4DB-B4B7CF6A8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183" y="4053950"/>
            <a:ext cx="914400" cy="914400"/>
          </a:xfrm>
          <a:prstGeom prst="rect">
            <a:avLst/>
          </a:prstGeom>
        </p:spPr>
      </p:pic>
      <p:sp>
        <p:nvSpPr>
          <p:cNvPr id="44" name="Rektangel 43">
            <a:extLst>
              <a:ext uri="{FF2B5EF4-FFF2-40B4-BE49-F238E27FC236}">
                <a16:creationId xmlns:a16="http://schemas.microsoft.com/office/drawing/2014/main" id="{48DA963F-1BF5-4FCD-9EDC-C52EA97ED350}"/>
              </a:ext>
            </a:extLst>
          </p:cNvPr>
          <p:cNvSpPr/>
          <p:nvPr/>
        </p:nvSpPr>
        <p:spPr>
          <a:xfrm rot="19091696">
            <a:off x="6361672" y="3104359"/>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behandling</a:t>
            </a:r>
          </a:p>
        </p:txBody>
      </p:sp>
      <p:sp>
        <p:nvSpPr>
          <p:cNvPr id="43" name="Tekstfelt 42">
            <a:extLst>
              <a:ext uri="{FF2B5EF4-FFF2-40B4-BE49-F238E27FC236}">
                <a16:creationId xmlns:a16="http://schemas.microsoft.com/office/drawing/2014/main" id="{5EE056E8-B36D-400E-99FD-257A7C770F38}"/>
              </a:ext>
            </a:extLst>
          </p:cNvPr>
          <p:cNvSpPr txBox="1"/>
          <p:nvPr/>
        </p:nvSpPr>
        <p:spPr>
          <a:xfrm>
            <a:off x="5117483" y="5763161"/>
            <a:ext cx="3129555" cy="923330"/>
          </a:xfrm>
          <a:prstGeom prst="rect">
            <a:avLst/>
          </a:prstGeom>
          <a:noFill/>
        </p:spPr>
        <p:txBody>
          <a:bodyPr wrap="square" rtlCol="0">
            <a:spAutoFit/>
          </a:bodyPr>
          <a:lstStyle/>
          <a:p>
            <a:pPr algn="ctr"/>
            <a:r>
              <a:rPr lang="da-DK" dirty="0">
                <a:solidFill>
                  <a:srgbClr val="CC0066"/>
                </a:solidFill>
                <a:latin typeface="Roboto"/>
              </a:rPr>
              <a:t>Ring til Alkolinjen 80 200 500 eller kontakt nærmeste behandlingssted</a:t>
            </a:r>
          </a:p>
        </p:txBody>
      </p:sp>
      <p:cxnSp>
        <p:nvCxnSpPr>
          <p:cNvPr id="49" name="Lige pilforbindelse 48">
            <a:extLst>
              <a:ext uri="{FF2B5EF4-FFF2-40B4-BE49-F238E27FC236}">
                <a16:creationId xmlns:a16="http://schemas.microsoft.com/office/drawing/2014/main" id="{30820F11-F0AC-4FC2-9A61-BFEBF13047E3}"/>
              </a:ext>
            </a:extLst>
          </p:cNvPr>
          <p:cNvCxnSpPr/>
          <p:nvPr/>
        </p:nvCxnSpPr>
        <p:spPr>
          <a:xfrm flipV="1">
            <a:off x="6706454" y="5435384"/>
            <a:ext cx="1702" cy="298925"/>
          </a:xfrm>
          <a:prstGeom prst="straightConnector1">
            <a:avLst/>
          </a:prstGeom>
          <a:ln w="38100">
            <a:solidFill>
              <a:srgbClr val="CC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89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 name="Grafik 2" descr="Enkelt gear">
            <a:extLst>
              <a:ext uri="{FF2B5EF4-FFF2-40B4-BE49-F238E27FC236}">
                <a16:creationId xmlns:a16="http://schemas.microsoft.com/office/drawing/2014/main" id="{7EF23B3D-7E7D-457B-A4DB-B4B7CF6A8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183" y="4053950"/>
            <a:ext cx="914400" cy="914400"/>
          </a:xfrm>
          <a:prstGeom prst="rect">
            <a:avLst/>
          </a:prstGeom>
        </p:spPr>
      </p:pic>
      <p:pic>
        <p:nvPicPr>
          <p:cNvPr id="33" name="Grafik 32" descr="Enkelt gear">
            <a:extLst>
              <a:ext uri="{FF2B5EF4-FFF2-40B4-BE49-F238E27FC236}">
                <a16:creationId xmlns:a16="http://schemas.microsoft.com/office/drawing/2014/main" id="{D61449FB-F5B6-4F01-AE5C-9257A93C2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7151" y="4048529"/>
            <a:ext cx="914400" cy="914400"/>
          </a:xfrm>
          <a:prstGeom prst="rect">
            <a:avLst/>
          </a:prstGeom>
        </p:spPr>
      </p:pic>
      <p:pic>
        <p:nvPicPr>
          <p:cNvPr id="42" name="Grafik 41" descr="Enkelt gear">
            <a:extLst>
              <a:ext uri="{FF2B5EF4-FFF2-40B4-BE49-F238E27FC236}">
                <a16:creationId xmlns:a16="http://schemas.microsoft.com/office/drawing/2014/main" id="{AF3BDE0B-7C07-4441-A6BE-DC5C3E0DB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5873" y="4048529"/>
            <a:ext cx="914400" cy="914400"/>
          </a:xfrm>
          <a:prstGeom prst="rect">
            <a:avLst/>
          </a:prstGeom>
        </p:spPr>
      </p:pic>
      <p:sp>
        <p:nvSpPr>
          <p:cNvPr id="5" name="Rektangel 4">
            <a:extLst>
              <a:ext uri="{FF2B5EF4-FFF2-40B4-BE49-F238E27FC236}">
                <a16:creationId xmlns:a16="http://schemas.microsoft.com/office/drawing/2014/main" id="{63D86526-B5FA-47B3-9B37-E3EC84AB2A83}"/>
              </a:ext>
            </a:extLst>
          </p:cNvPr>
          <p:cNvSpPr/>
          <p:nvPr/>
        </p:nvSpPr>
        <p:spPr>
          <a:xfrm rot="19091696">
            <a:off x="5083306" y="3106281"/>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Antistigma</a:t>
            </a:r>
          </a:p>
          <a:p>
            <a:pPr algn="ctr"/>
            <a:r>
              <a:rPr lang="da-DK" sz="1200" dirty="0"/>
              <a:t>Aftabuisering</a:t>
            </a:r>
          </a:p>
        </p:txBody>
      </p:sp>
      <p:sp>
        <p:nvSpPr>
          <p:cNvPr id="44" name="Rektangel 43">
            <a:extLst>
              <a:ext uri="{FF2B5EF4-FFF2-40B4-BE49-F238E27FC236}">
                <a16:creationId xmlns:a16="http://schemas.microsoft.com/office/drawing/2014/main" id="{48DA963F-1BF5-4FCD-9EDC-C52EA97ED350}"/>
              </a:ext>
            </a:extLst>
          </p:cNvPr>
          <p:cNvSpPr/>
          <p:nvPr/>
        </p:nvSpPr>
        <p:spPr>
          <a:xfrm rot="19091696">
            <a:off x="6361672" y="3104359"/>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behandling</a:t>
            </a:r>
          </a:p>
        </p:txBody>
      </p:sp>
      <p:sp>
        <p:nvSpPr>
          <p:cNvPr id="48" name="Rektangel 47">
            <a:extLst>
              <a:ext uri="{FF2B5EF4-FFF2-40B4-BE49-F238E27FC236}">
                <a16:creationId xmlns:a16="http://schemas.microsoft.com/office/drawing/2014/main" id="{A0E559DF-1E86-427B-8B0F-8BD6A6929C3A}"/>
              </a:ext>
            </a:extLst>
          </p:cNvPr>
          <p:cNvSpPr/>
          <p:nvPr/>
        </p:nvSpPr>
        <p:spPr>
          <a:xfrm rot="19091696">
            <a:off x="3898275" y="3074183"/>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alkoholproblemer</a:t>
            </a:r>
          </a:p>
        </p:txBody>
      </p:sp>
    </p:spTree>
    <p:extLst>
      <p:ext uri="{BB962C8B-B14F-4D97-AF65-F5344CB8AC3E}">
        <p14:creationId xmlns:p14="http://schemas.microsoft.com/office/powerpoint/2010/main" val="393957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0B49A97-0D83-410C-A5DA-84C774B208E2}"/>
              </a:ext>
            </a:extLst>
          </p:cNvPr>
          <p:cNvSpPr>
            <a:spLocks noGrp="1"/>
          </p:cNvSpPr>
          <p:nvPr>
            <p:ph type="ctrTitle"/>
          </p:nvPr>
        </p:nvSpPr>
        <p:spPr/>
        <p:txBody>
          <a:bodyPr/>
          <a:lstStyle/>
          <a:p>
            <a:r>
              <a:rPr lang="da-DK" dirty="0"/>
              <a:t>Alkoholkampagnen Uge 40 - 2020</a:t>
            </a:r>
          </a:p>
        </p:txBody>
      </p:sp>
      <p:sp>
        <p:nvSpPr>
          <p:cNvPr id="5" name="Undertitel 4">
            <a:extLst>
              <a:ext uri="{FF2B5EF4-FFF2-40B4-BE49-F238E27FC236}">
                <a16:creationId xmlns:a16="http://schemas.microsoft.com/office/drawing/2014/main" id="{1BAEE2A5-C417-4C21-A77C-4AFA982A47BD}"/>
              </a:ext>
            </a:extLst>
          </p:cNvPr>
          <p:cNvSpPr>
            <a:spLocks noGrp="1"/>
          </p:cNvSpPr>
          <p:nvPr>
            <p:ph type="subTitle" idx="1"/>
          </p:nvPr>
        </p:nvSpPr>
        <p:spPr/>
        <p:txBody>
          <a:bodyPr/>
          <a:lstStyle/>
          <a:p>
            <a:r>
              <a:rPr lang="da-DK" dirty="0"/>
              <a:t>Sådan så den ud</a:t>
            </a:r>
          </a:p>
        </p:txBody>
      </p:sp>
    </p:spTree>
    <p:extLst>
      <p:ext uri="{BB962C8B-B14F-4D97-AF65-F5344CB8AC3E}">
        <p14:creationId xmlns:p14="http://schemas.microsoft.com/office/powerpoint/2010/main" val="364471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E8437B7-C1FC-4212-9111-E3BCA916259E}"/>
              </a:ext>
            </a:extLst>
          </p:cNvPr>
          <p:cNvSpPr>
            <a:spLocks noGrp="1"/>
          </p:cNvSpPr>
          <p:nvPr>
            <p:ph type="title"/>
          </p:nvPr>
        </p:nvSpPr>
        <p:spPr/>
        <p:txBody>
          <a:bodyPr/>
          <a:lstStyle/>
          <a:p>
            <a:r>
              <a:rPr lang="da-DK" dirty="0"/>
              <a:t>Meningsmåling</a:t>
            </a:r>
          </a:p>
        </p:txBody>
      </p:sp>
      <p:sp>
        <p:nvSpPr>
          <p:cNvPr id="5" name="Pladsholder til indhold 4">
            <a:extLst>
              <a:ext uri="{FF2B5EF4-FFF2-40B4-BE49-F238E27FC236}">
                <a16:creationId xmlns:a16="http://schemas.microsoft.com/office/drawing/2014/main" id="{A329B1DE-CBB5-444B-A910-6CE0567E6D5B}"/>
              </a:ext>
            </a:extLst>
          </p:cNvPr>
          <p:cNvSpPr>
            <a:spLocks noGrp="1"/>
          </p:cNvSpPr>
          <p:nvPr>
            <p:ph idx="1"/>
          </p:nvPr>
        </p:nvSpPr>
        <p:spPr/>
        <p:txBody>
          <a:bodyPr/>
          <a:lstStyle/>
          <a:p>
            <a:pPr marL="0" indent="0">
              <a:buNone/>
            </a:pPr>
            <a:r>
              <a:rPr lang="da-DK" dirty="0"/>
              <a:t>Hvorfor tror I, at der gennemsnitligt går 10-12 år, før personer med alkoholproblemer søger hjælp?</a:t>
            </a:r>
          </a:p>
          <a:p>
            <a:pPr marL="0" indent="0">
              <a:buNone/>
            </a:pPr>
            <a:endParaRPr lang="da-DK" dirty="0"/>
          </a:p>
          <a:p>
            <a:pPr marL="0" indent="0">
              <a:buNone/>
            </a:pPr>
            <a:r>
              <a:rPr lang="da-DK" dirty="0"/>
              <a:t>Beskriv med ét ord i chatten</a:t>
            </a:r>
          </a:p>
        </p:txBody>
      </p:sp>
    </p:spTree>
    <p:extLst>
      <p:ext uri="{BB962C8B-B14F-4D97-AF65-F5344CB8AC3E}">
        <p14:creationId xmlns:p14="http://schemas.microsoft.com/office/powerpoint/2010/main" val="277226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80EBF1-28E4-495C-ABA6-E83F9F312C05}"/>
              </a:ext>
            </a:extLst>
          </p:cNvPr>
          <p:cNvSpPr>
            <a:spLocks noGrp="1"/>
          </p:cNvSpPr>
          <p:nvPr>
            <p:ph type="title"/>
          </p:nvPr>
        </p:nvSpPr>
        <p:spPr/>
        <p:txBody>
          <a:bodyPr/>
          <a:lstStyle/>
          <a:p>
            <a:endParaRPr lang="da-DK"/>
          </a:p>
        </p:txBody>
      </p:sp>
      <p:pic>
        <p:nvPicPr>
          <p:cNvPr id="8" name="Pladsholder til indhold 7" descr="Et billede, der indeholder indendørs, flaske, bord, sidder&#10;&#10;Automatisk genereret beskrivelse">
            <a:extLst>
              <a:ext uri="{FF2B5EF4-FFF2-40B4-BE49-F238E27FC236}">
                <a16:creationId xmlns:a16="http://schemas.microsoft.com/office/drawing/2014/main" id="{E3913C1B-5E45-4B7E-823B-925F7140F4D1}"/>
              </a:ext>
            </a:extLst>
          </p:cNvPr>
          <p:cNvPicPr>
            <a:picLocks noGrp="1" noChangeAspect="1"/>
          </p:cNvPicPr>
          <p:nvPr>
            <p:ph idx="1"/>
          </p:nvPr>
        </p:nvPicPr>
        <p:blipFill>
          <a:blip r:embed="rId2"/>
          <a:stretch>
            <a:fillRect/>
          </a:stretch>
        </p:blipFill>
        <p:spPr>
          <a:xfrm>
            <a:off x="31933" y="0"/>
            <a:ext cx="12129245" cy="6858000"/>
          </a:xfrm>
        </p:spPr>
      </p:pic>
    </p:spTree>
    <p:extLst>
      <p:ext uri="{BB962C8B-B14F-4D97-AF65-F5344CB8AC3E}">
        <p14:creationId xmlns:p14="http://schemas.microsoft.com/office/powerpoint/2010/main" val="101712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D02B59D-3671-8D43-8F1C-A72ECD954972}"/>
              </a:ext>
            </a:extLst>
          </p:cNvPr>
          <p:cNvPicPr>
            <a:picLocks noChangeAspect="1"/>
          </p:cNvPicPr>
          <p:nvPr/>
        </p:nvPicPr>
        <p:blipFill rotWithShape="1">
          <a:blip r:embed="rId2"/>
          <a:srcRect l="2306" t="10910" b="11111"/>
          <a:stretch/>
        </p:blipFill>
        <p:spPr>
          <a:xfrm>
            <a:off x="6350" y="-1"/>
            <a:ext cx="12179300" cy="7071889"/>
          </a:xfrm>
          <a:prstGeom prst="rect">
            <a:avLst/>
          </a:prstGeom>
        </p:spPr>
      </p:pic>
      <p:sp>
        <p:nvSpPr>
          <p:cNvPr id="2" name="Titel 1">
            <a:extLst>
              <a:ext uri="{FF2B5EF4-FFF2-40B4-BE49-F238E27FC236}">
                <a16:creationId xmlns:a16="http://schemas.microsoft.com/office/drawing/2014/main" id="{9566683F-3C7B-AC41-94FB-15CBD92F9C34}"/>
              </a:ext>
            </a:extLst>
          </p:cNvPr>
          <p:cNvSpPr>
            <a:spLocks noGrp="1"/>
          </p:cNvSpPr>
          <p:nvPr>
            <p:ph type="title"/>
          </p:nvPr>
        </p:nvSpPr>
        <p:spPr>
          <a:xfrm>
            <a:off x="1330654" y="2008909"/>
            <a:ext cx="9869213" cy="2840183"/>
          </a:xfrm>
        </p:spPr>
        <p:txBody>
          <a:bodyPr anchor="ctr">
            <a:noAutofit/>
          </a:bodyPr>
          <a:lstStyle/>
          <a:p>
            <a:pPr algn="ctr"/>
            <a:r>
              <a:rPr lang="da-DK" sz="7200" spc="600" dirty="0">
                <a:solidFill>
                  <a:schemeClr val="bg1"/>
                </a:solidFill>
                <a:latin typeface="Alright Sans LP Black" pitchFamily="2" charset="0"/>
              </a:rPr>
              <a:t>kampagnefilmen</a:t>
            </a:r>
          </a:p>
        </p:txBody>
      </p:sp>
    </p:spTree>
    <p:extLst>
      <p:ext uri="{BB962C8B-B14F-4D97-AF65-F5344CB8AC3E}">
        <p14:creationId xmlns:p14="http://schemas.microsoft.com/office/powerpoint/2010/main" val="2571688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person, mand, indendørs, forside&#10;&#10;Automatisk genereret beskrivelse">
            <a:extLst>
              <a:ext uri="{FF2B5EF4-FFF2-40B4-BE49-F238E27FC236}">
                <a16:creationId xmlns:a16="http://schemas.microsoft.com/office/drawing/2014/main" id="{DCF47BA7-4591-F346-8572-B63322D2BF6C}"/>
              </a:ext>
            </a:extLst>
          </p:cNvPr>
          <p:cNvPicPr>
            <a:picLocks noChangeAspect="1"/>
          </p:cNvPicPr>
          <p:nvPr/>
        </p:nvPicPr>
        <p:blipFill rotWithShape="1">
          <a:blip r:embed="rId3">
            <a:extLst>
              <a:ext uri="{28A0092B-C50C-407E-A947-70E740481C1C}">
                <a14:useLocalDpi xmlns:a14="http://schemas.microsoft.com/office/drawing/2010/main" val="0"/>
              </a:ext>
            </a:extLst>
          </a:blip>
          <a:srcRect l="24343" t="52" r="26619" b="-52"/>
          <a:stretch/>
        </p:blipFill>
        <p:spPr>
          <a:xfrm>
            <a:off x="6213186" y="3572"/>
            <a:ext cx="5972464" cy="6850856"/>
          </a:xfrm>
          <a:prstGeom prst="rect">
            <a:avLst/>
          </a:prstGeom>
        </p:spPr>
      </p:pic>
      <p:pic>
        <p:nvPicPr>
          <p:cNvPr id="8" name="Billede 7" descr="Et billede, der indeholder person, udendørs, beklædning, kvinde&#10;&#10;Automatisk genereret beskrivelse">
            <a:extLst>
              <a:ext uri="{FF2B5EF4-FFF2-40B4-BE49-F238E27FC236}">
                <a16:creationId xmlns:a16="http://schemas.microsoft.com/office/drawing/2014/main" id="{E3C752A9-D781-6145-8FE4-726CA2DE25C4}"/>
              </a:ext>
            </a:extLst>
          </p:cNvPr>
          <p:cNvPicPr>
            <a:picLocks noChangeAspect="1"/>
          </p:cNvPicPr>
          <p:nvPr/>
        </p:nvPicPr>
        <p:blipFill rotWithShape="1">
          <a:blip r:embed="rId4">
            <a:extLst>
              <a:ext uri="{28A0092B-C50C-407E-A947-70E740481C1C}">
                <a14:useLocalDpi xmlns:a14="http://schemas.microsoft.com/office/drawing/2010/main" val="0"/>
              </a:ext>
            </a:extLst>
          </a:blip>
          <a:srcRect l="23206" t="52" r="25832" b="-52"/>
          <a:stretch/>
        </p:blipFill>
        <p:spPr>
          <a:xfrm>
            <a:off x="6350" y="3572"/>
            <a:ext cx="6206836" cy="6850856"/>
          </a:xfrm>
          <a:prstGeom prst="rect">
            <a:avLst/>
          </a:prstGeom>
        </p:spPr>
      </p:pic>
      <p:sp>
        <p:nvSpPr>
          <p:cNvPr id="2" name="Titel 1">
            <a:extLst>
              <a:ext uri="{FF2B5EF4-FFF2-40B4-BE49-F238E27FC236}">
                <a16:creationId xmlns:a16="http://schemas.microsoft.com/office/drawing/2014/main" id="{9566683F-3C7B-AC41-94FB-15CBD92F9C34}"/>
              </a:ext>
            </a:extLst>
          </p:cNvPr>
          <p:cNvSpPr>
            <a:spLocks noGrp="1"/>
          </p:cNvSpPr>
          <p:nvPr>
            <p:ph type="title"/>
          </p:nvPr>
        </p:nvSpPr>
        <p:spPr>
          <a:xfrm>
            <a:off x="715746" y="2050473"/>
            <a:ext cx="10760508" cy="2757055"/>
          </a:xfrm>
        </p:spPr>
        <p:txBody>
          <a:bodyPr anchor="ctr">
            <a:normAutofit/>
          </a:bodyPr>
          <a:lstStyle/>
          <a:p>
            <a:pPr algn="ctr"/>
            <a:r>
              <a:rPr lang="da-DK" sz="11500" spc="600" dirty="0">
                <a:solidFill>
                  <a:schemeClr val="bg1"/>
                </a:solidFill>
                <a:latin typeface="Alright Sans LP Black" pitchFamily="2" charset="0"/>
              </a:rPr>
              <a:t>ECHO/TV2.dk</a:t>
            </a:r>
          </a:p>
        </p:txBody>
      </p:sp>
    </p:spTree>
    <p:extLst>
      <p:ext uri="{BB962C8B-B14F-4D97-AF65-F5344CB8AC3E}">
        <p14:creationId xmlns:p14="http://schemas.microsoft.com/office/powerpoint/2010/main" val="1736912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E9A33D64-009B-054C-89C1-37C5691313D2}"/>
              </a:ext>
            </a:extLst>
          </p:cNvPr>
          <p:cNvPicPr>
            <a:picLocks noChangeAspect="1"/>
          </p:cNvPicPr>
          <p:nvPr/>
        </p:nvPicPr>
        <p:blipFill rotWithShape="1">
          <a:blip r:embed="rId3"/>
          <a:srcRect l="19022" t="33768" r="18551" b="11978"/>
          <a:stretch/>
        </p:blipFill>
        <p:spPr>
          <a:xfrm>
            <a:off x="10066055" y="2365000"/>
            <a:ext cx="2289863" cy="2227963"/>
          </a:xfrm>
          <a:prstGeom prst="rect">
            <a:avLst/>
          </a:prstGeom>
        </p:spPr>
      </p:pic>
      <p:pic>
        <p:nvPicPr>
          <p:cNvPr id="13" name="Billede 12">
            <a:extLst>
              <a:ext uri="{FF2B5EF4-FFF2-40B4-BE49-F238E27FC236}">
                <a16:creationId xmlns:a16="http://schemas.microsoft.com/office/drawing/2014/main" id="{4729DCAF-A435-4141-AEA1-F1E53D0D3677}"/>
              </a:ext>
            </a:extLst>
          </p:cNvPr>
          <p:cNvPicPr>
            <a:picLocks noChangeAspect="1"/>
          </p:cNvPicPr>
          <p:nvPr/>
        </p:nvPicPr>
        <p:blipFill rotWithShape="1">
          <a:blip r:embed="rId4"/>
          <a:srcRect l="7653" t="33550" r="7213" b="11697"/>
          <a:stretch/>
        </p:blipFill>
        <p:spPr>
          <a:xfrm>
            <a:off x="2032758" y="2339727"/>
            <a:ext cx="2925685" cy="2158521"/>
          </a:xfrm>
          <a:prstGeom prst="rect">
            <a:avLst/>
          </a:prstGeom>
        </p:spPr>
      </p:pic>
      <p:pic>
        <p:nvPicPr>
          <p:cNvPr id="11" name="Billede 10">
            <a:extLst>
              <a:ext uri="{FF2B5EF4-FFF2-40B4-BE49-F238E27FC236}">
                <a16:creationId xmlns:a16="http://schemas.microsoft.com/office/drawing/2014/main" id="{C34E8B9A-215B-EE44-B699-72B420F6EF34}"/>
              </a:ext>
            </a:extLst>
          </p:cNvPr>
          <p:cNvPicPr>
            <a:picLocks noChangeAspect="1"/>
          </p:cNvPicPr>
          <p:nvPr/>
        </p:nvPicPr>
        <p:blipFill rotWithShape="1">
          <a:blip r:embed="rId5"/>
          <a:srcRect l="18418" t="33913" r="18780" b="11350"/>
          <a:stretch/>
        </p:blipFill>
        <p:spPr>
          <a:xfrm>
            <a:off x="-28028" y="2339727"/>
            <a:ext cx="2171070" cy="2158521"/>
          </a:xfrm>
          <a:prstGeom prst="rect">
            <a:avLst/>
          </a:prstGeom>
        </p:spPr>
      </p:pic>
      <p:pic>
        <p:nvPicPr>
          <p:cNvPr id="17" name="Billede 16">
            <a:extLst>
              <a:ext uri="{FF2B5EF4-FFF2-40B4-BE49-F238E27FC236}">
                <a16:creationId xmlns:a16="http://schemas.microsoft.com/office/drawing/2014/main" id="{4F60EC34-F24B-1647-B38D-7B4D4F98067C}"/>
              </a:ext>
            </a:extLst>
          </p:cNvPr>
          <p:cNvPicPr>
            <a:picLocks noChangeAspect="1"/>
          </p:cNvPicPr>
          <p:nvPr/>
        </p:nvPicPr>
        <p:blipFill rotWithShape="1">
          <a:blip r:embed="rId6"/>
          <a:srcRect l="8346" t="34497" r="9674" b="11978"/>
          <a:stretch/>
        </p:blipFill>
        <p:spPr>
          <a:xfrm>
            <a:off x="-133406" y="-3663"/>
            <a:ext cx="3246835" cy="2388780"/>
          </a:xfrm>
          <a:prstGeom prst="rect">
            <a:avLst/>
          </a:prstGeom>
        </p:spPr>
      </p:pic>
      <p:pic>
        <p:nvPicPr>
          <p:cNvPr id="16" name="Billede 15">
            <a:extLst>
              <a:ext uri="{FF2B5EF4-FFF2-40B4-BE49-F238E27FC236}">
                <a16:creationId xmlns:a16="http://schemas.microsoft.com/office/drawing/2014/main" id="{20582B86-94FC-8A4B-A2D9-4F2DF50E4BB3}"/>
              </a:ext>
            </a:extLst>
          </p:cNvPr>
          <p:cNvPicPr>
            <a:picLocks noChangeAspect="1"/>
          </p:cNvPicPr>
          <p:nvPr/>
        </p:nvPicPr>
        <p:blipFill rotWithShape="1">
          <a:blip r:embed="rId7"/>
          <a:srcRect l="2130" t="35996" b="12477"/>
          <a:stretch/>
        </p:blipFill>
        <p:spPr>
          <a:xfrm>
            <a:off x="7399854" y="2305005"/>
            <a:ext cx="2940625" cy="2227963"/>
          </a:xfrm>
          <a:prstGeom prst="rect">
            <a:avLst/>
          </a:prstGeom>
        </p:spPr>
      </p:pic>
      <p:pic>
        <p:nvPicPr>
          <p:cNvPr id="4" name="Billede 3">
            <a:extLst>
              <a:ext uri="{FF2B5EF4-FFF2-40B4-BE49-F238E27FC236}">
                <a16:creationId xmlns:a16="http://schemas.microsoft.com/office/drawing/2014/main" id="{11F0FE05-A908-7D45-B24A-5E0C14B55038}"/>
              </a:ext>
            </a:extLst>
          </p:cNvPr>
          <p:cNvPicPr>
            <a:picLocks noChangeAspect="1"/>
          </p:cNvPicPr>
          <p:nvPr/>
        </p:nvPicPr>
        <p:blipFill rotWithShape="1">
          <a:blip r:embed="rId8"/>
          <a:srcRect l="11982" t="10910" r="7416" b="11111"/>
          <a:stretch/>
        </p:blipFill>
        <p:spPr>
          <a:xfrm>
            <a:off x="4118281" y="2072902"/>
            <a:ext cx="3722508" cy="2619830"/>
          </a:xfrm>
          <a:prstGeom prst="rect">
            <a:avLst/>
          </a:prstGeom>
        </p:spPr>
      </p:pic>
      <p:pic>
        <p:nvPicPr>
          <p:cNvPr id="6" name="Billede 5">
            <a:extLst>
              <a:ext uri="{FF2B5EF4-FFF2-40B4-BE49-F238E27FC236}">
                <a16:creationId xmlns:a16="http://schemas.microsoft.com/office/drawing/2014/main" id="{A4CBCC06-359C-3446-80CA-3B0F2CE5BC95}"/>
              </a:ext>
            </a:extLst>
          </p:cNvPr>
          <p:cNvPicPr>
            <a:picLocks noChangeAspect="1"/>
          </p:cNvPicPr>
          <p:nvPr/>
        </p:nvPicPr>
        <p:blipFill rotWithShape="1">
          <a:blip r:embed="rId9"/>
          <a:srcRect l="7483" t="33720" r="8825" b="10571"/>
          <a:stretch/>
        </p:blipFill>
        <p:spPr>
          <a:xfrm>
            <a:off x="8898165" y="4469221"/>
            <a:ext cx="3323771" cy="2496457"/>
          </a:xfrm>
          <a:prstGeom prst="rect">
            <a:avLst/>
          </a:prstGeom>
        </p:spPr>
      </p:pic>
      <p:pic>
        <p:nvPicPr>
          <p:cNvPr id="7" name="Billede 6">
            <a:extLst>
              <a:ext uri="{FF2B5EF4-FFF2-40B4-BE49-F238E27FC236}">
                <a16:creationId xmlns:a16="http://schemas.microsoft.com/office/drawing/2014/main" id="{8991CFCA-6CF8-3046-892B-B890BC30F839}"/>
              </a:ext>
            </a:extLst>
          </p:cNvPr>
          <p:cNvPicPr>
            <a:picLocks noChangeAspect="1"/>
          </p:cNvPicPr>
          <p:nvPr/>
        </p:nvPicPr>
        <p:blipFill rotWithShape="1">
          <a:blip r:embed="rId10"/>
          <a:srcRect t="32690" b="888"/>
          <a:stretch/>
        </p:blipFill>
        <p:spPr>
          <a:xfrm>
            <a:off x="-44536" y="4469220"/>
            <a:ext cx="2344143" cy="2388780"/>
          </a:xfrm>
          <a:prstGeom prst="rect">
            <a:avLst/>
          </a:prstGeom>
        </p:spPr>
      </p:pic>
      <p:pic>
        <p:nvPicPr>
          <p:cNvPr id="8" name="Billede 7">
            <a:extLst>
              <a:ext uri="{FF2B5EF4-FFF2-40B4-BE49-F238E27FC236}">
                <a16:creationId xmlns:a16="http://schemas.microsoft.com/office/drawing/2014/main" id="{BB6581D8-344B-6D46-B310-5AA4AF4FD50B}"/>
              </a:ext>
            </a:extLst>
          </p:cNvPr>
          <p:cNvPicPr>
            <a:picLocks noChangeAspect="1"/>
          </p:cNvPicPr>
          <p:nvPr/>
        </p:nvPicPr>
        <p:blipFill rotWithShape="1">
          <a:blip r:embed="rId11"/>
          <a:srcRect l="9085" t="34024" r="8616" b="11407"/>
          <a:stretch/>
        </p:blipFill>
        <p:spPr>
          <a:xfrm>
            <a:off x="2299608" y="4469220"/>
            <a:ext cx="3214829" cy="2442618"/>
          </a:xfrm>
          <a:prstGeom prst="rect">
            <a:avLst/>
          </a:prstGeom>
        </p:spPr>
      </p:pic>
      <p:pic>
        <p:nvPicPr>
          <p:cNvPr id="10" name="Billede 9">
            <a:extLst>
              <a:ext uri="{FF2B5EF4-FFF2-40B4-BE49-F238E27FC236}">
                <a16:creationId xmlns:a16="http://schemas.microsoft.com/office/drawing/2014/main" id="{A4AE1A34-63CA-0947-8939-F14EBC46075E}"/>
              </a:ext>
            </a:extLst>
          </p:cNvPr>
          <p:cNvPicPr>
            <a:picLocks noChangeAspect="1"/>
          </p:cNvPicPr>
          <p:nvPr/>
        </p:nvPicPr>
        <p:blipFill rotWithShape="1">
          <a:blip r:embed="rId12"/>
          <a:srcRect l="525" t="49774" b="1044"/>
          <a:stretch/>
        </p:blipFill>
        <p:spPr>
          <a:xfrm>
            <a:off x="5514436" y="4469221"/>
            <a:ext cx="3383728" cy="2388779"/>
          </a:xfrm>
          <a:prstGeom prst="rect">
            <a:avLst/>
          </a:prstGeom>
        </p:spPr>
      </p:pic>
      <p:pic>
        <p:nvPicPr>
          <p:cNvPr id="14" name="Billede 13">
            <a:extLst>
              <a:ext uri="{FF2B5EF4-FFF2-40B4-BE49-F238E27FC236}">
                <a16:creationId xmlns:a16="http://schemas.microsoft.com/office/drawing/2014/main" id="{4775C3F8-70FC-9844-BA51-BD6203584CAD}"/>
              </a:ext>
            </a:extLst>
          </p:cNvPr>
          <p:cNvPicPr>
            <a:picLocks noChangeAspect="1"/>
          </p:cNvPicPr>
          <p:nvPr/>
        </p:nvPicPr>
        <p:blipFill rotWithShape="1">
          <a:blip r:embed="rId13"/>
          <a:srcRect l="9642" t="34044" r="9594" b="12595"/>
          <a:stretch/>
        </p:blipFill>
        <p:spPr>
          <a:xfrm>
            <a:off x="4145101" y="-53447"/>
            <a:ext cx="3254753" cy="2418446"/>
          </a:xfrm>
          <a:prstGeom prst="rect">
            <a:avLst/>
          </a:prstGeom>
        </p:spPr>
      </p:pic>
      <p:pic>
        <p:nvPicPr>
          <p:cNvPr id="5" name="Billede 4">
            <a:extLst>
              <a:ext uri="{FF2B5EF4-FFF2-40B4-BE49-F238E27FC236}">
                <a16:creationId xmlns:a16="http://schemas.microsoft.com/office/drawing/2014/main" id="{5EE0030D-D52B-E946-A6A3-EBFB8CBB3B2D}"/>
              </a:ext>
            </a:extLst>
          </p:cNvPr>
          <p:cNvPicPr>
            <a:picLocks noChangeAspect="1"/>
          </p:cNvPicPr>
          <p:nvPr/>
        </p:nvPicPr>
        <p:blipFill rotWithShape="1">
          <a:blip r:embed="rId14"/>
          <a:srcRect l="17976" t="33720" r="19929" b="10571"/>
          <a:stretch/>
        </p:blipFill>
        <p:spPr>
          <a:xfrm>
            <a:off x="2542466" y="-18931"/>
            <a:ext cx="2397790" cy="2383930"/>
          </a:xfrm>
          <a:prstGeom prst="rect">
            <a:avLst/>
          </a:prstGeom>
        </p:spPr>
      </p:pic>
      <p:pic>
        <p:nvPicPr>
          <p:cNvPr id="15" name="Billede 14">
            <a:extLst>
              <a:ext uri="{FF2B5EF4-FFF2-40B4-BE49-F238E27FC236}">
                <a16:creationId xmlns:a16="http://schemas.microsoft.com/office/drawing/2014/main" id="{963869F4-CA0F-0A4B-8109-F717DD802978}"/>
              </a:ext>
            </a:extLst>
          </p:cNvPr>
          <p:cNvPicPr>
            <a:picLocks noChangeAspect="1"/>
          </p:cNvPicPr>
          <p:nvPr/>
        </p:nvPicPr>
        <p:blipFill rotWithShape="1">
          <a:blip r:embed="rId15"/>
          <a:srcRect l="8787" t="33240" r="8763" b="11540"/>
          <a:stretch/>
        </p:blipFill>
        <p:spPr>
          <a:xfrm>
            <a:off x="9540632" y="-68246"/>
            <a:ext cx="3274672" cy="2433245"/>
          </a:xfrm>
          <a:prstGeom prst="rect">
            <a:avLst/>
          </a:prstGeom>
        </p:spPr>
      </p:pic>
      <p:pic>
        <p:nvPicPr>
          <p:cNvPr id="20" name="Billede 19">
            <a:extLst>
              <a:ext uri="{FF2B5EF4-FFF2-40B4-BE49-F238E27FC236}">
                <a16:creationId xmlns:a16="http://schemas.microsoft.com/office/drawing/2014/main" id="{CDAEBC38-ACB1-D447-898E-9FD9E6CCE5FC}"/>
              </a:ext>
            </a:extLst>
          </p:cNvPr>
          <p:cNvPicPr>
            <a:picLocks noChangeAspect="1"/>
          </p:cNvPicPr>
          <p:nvPr/>
        </p:nvPicPr>
        <p:blipFill rotWithShape="1">
          <a:blip r:embed="rId16"/>
          <a:srcRect l="19670" t="33849" r="19894" b="10718"/>
          <a:stretch/>
        </p:blipFill>
        <p:spPr>
          <a:xfrm>
            <a:off x="7081035" y="-249692"/>
            <a:ext cx="2570964" cy="2614691"/>
          </a:xfrm>
          <a:prstGeom prst="rect">
            <a:avLst/>
          </a:prstGeom>
        </p:spPr>
      </p:pic>
      <p:sp>
        <p:nvSpPr>
          <p:cNvPr id="2" name="Titel 1">
            <a:extLst>
              <a:ext uri="{FF2B5EF4-FFF2-40B4-BE49-F238E27FC236}">
                <a16:creationId xmlns:a16="http://schemas.microsoft.com/office/drawing/2014/main" id="{9566683F-3C7B-AC41-94FB-15CBD92F9C34}"/>
              </a:ext>
            </a:extLst>
          </p:cNvPr>
          <p:cNvSpPr>
            <a:spLocks noGrp="1"/>
          </p:cNvSpPr>
          <p:nvPr>
            <p:ph type="title"/>
          </p:nvPr>
        </p:nvSpPr>
        <p:spPr>
          <a:xfrm>
            <a:off x="-523324" y="-428658"/>
            <a:ext cx="13338628" cy="7622949"/>
          </a:xfrm>
          <a:solidFill>
            <a:schemeClr val="tx1">
              <a:alpha val="42000"/>
            </a:schemeClr>
          </a:solidFill>
        </p:spPr>
        <p:txBody>
          <a:bodyPr anchor="ctr">
            <a:normAutofit/>
          </a:bodyPr>
          <a:lstStyle/>
          <a:p>
            <a:pPr algn="ctr"/>
            <a:r>
              <a:rPr lang="da-DK" sz="13800" spc="600" dirty="0">
                <a:solidFill>
                  <a:schemeClr val="bg1"/>
                </a:solidFill>
                <a:latin typeface="Alright Sans LP Black" pitchFamily="2" charset="0"/>
              </a:rPr>
              <a:t>Go’ </a:t>
            </a:r>
          </a:p>
        </p:txBody>
      </p:sp>
    </p:spTree>
    <p:extLst>
      <p:ext uri="{BB962C8B-B14F-4D97-AF65-F5344CB8AC3E}">
        <p14:creationId xmlns:p14="http://schemas.microsoft.com/office/powerpoint/2010/main" val="40931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3380-A9F9-428E-A6F2-64F59E087589}"/>
              </a:ext>
            </a:extLst>
          </p:cNvPr>
          <p:cNvSpPr>
            <a:spLocks noGrp="1"/>
          </p:cNvSpPr>
          <p:nvPr>
            <p:ph type="title"/>
          </p:nvPr>
        </p:nvSpPr>
        <p:spPr/>
        <p:txBody>
          <a:bodyPr/>
          <a:lstStyle/>
          <a:p>
            <a:r>
              <a:rPr lang="da-DK" dirty="0"/>
              <a:t>Social posts</a:t>
            </a:r>
          </a:p>
        </p:txBody>
      </p:sp>
      <p:sp>
        <p:nvSpPr>
          <p:cNvPr id="3" name="Pladsholder til indhold 2">
            <a:extLst>
              <a:ext uri="{FF2B5EF4-FFF2-40B4-BE49-F238E27FC236}">
                <a16:creationId xmlns:a16="http://schemas.microsoft.com/office/drawing/2014/main" id="{7702A1AF-843E-4382-A32A-04E062015E0A}"/>
              </a:ext>
            </a:extLst>
          </p:cNvPr>
          <p:cNvSpPr>
            <a:spLocks noGrp="1"/>
          </p:cNvSpPr>
          <p:nvPr>
            <p:ph idx="1"/>
          </p:nvPr>
        </p:nvSpPr>
        <p:spPr/>
        <p:txBody>
          <a:bodyPr/>
          <a:lstStyle/>
          <a:p>
            <a:endParaRPr lang="da-DK"/>
          </a:p>
        </p:txBody>
      </p:sp>
      <p:pic>
        <p:nvPicPr>
          <p:cNvPr id="5" name="Picture 4">
            <a:extLst>
              <a:ext uri="{FF2B5EF4-FFF2-40B4-BE49-F238E27FC236}">
                <a16:creationId xmlns:a16="http://schemas.microsoft.com/office/drawing/2014/main" id="{D88137BC-C968-4173-A2ED-DB52FF7C5725}"/>
              </a:ext>
            </a:extLst>
          </p:cNvPr>
          <p:cNvPicPr>
            <a:picLocks noChangeAspect="1"/>
          </p:cNvPicPr>
          <p:nvPr/>
        </p:nvPicPr>
        <p:blipFill>
          <a:blip r:embed="rId2"/>
          <a:stretch>
            <a:fillRect/>
          </a:stretch>
        </p:blipFill>
        <p:spPr>
          <a:xfrm>
            <a:off x="2329098" y="2231295"/>
            <a:ext cx="7533803" cy="4559707"/>
          </a:xfrm>
          <a:prstGeom prst="rect">
            <a:avLst/>
          </a:prstGeom>
        </p:spPr>
      </p:pic>
    </p:spTree>
    <p:extLst>
      <p:ext uri="{BB962C8B-B14F-4D97-AF65-F5344CB8AC3E}">
        <p14:creationId xmlns:p14="http://schemas.microsoft.com/office/powerpoint/2010/main" val="3976552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D7129D-29F6-4593-A230-F7FCFDC27F03}"/>
              </a:ext>
            </a:extLst>
          </p:cNvPr>
          <p:cNvSpPr>
            <a:spLocks noGrp="1"/>
          </p:cNvSpPr>
          <p:nvPr>
            <p:ph type="title"/>
          </p:nvPr>
        </p:nvSpPr>
        <p:spPr/>
        <p:txBody>
          <a:bodyPr/>
          <a:lstStyle/>
          <a:p>
            <a:endParaRPr lang="da-DK"/>
          </a:p>
        </p:txBody>
      </p:sp>
      <p:pic>
        <p:nvPicPr>
          <p:cNvPr id="5" name="Pladsholder til indhold 4" descr="Et billede, der indeholder vej, bygning, udendørs, kvinde&#10;&#10;Automatisk genereret beskrivelse">
            <a:extLst>
              <a:ext uri="{FF2B5EF4-FFF2-40B4-BE49-F238E27FC236}">
                <a16:creationId xmlns:a16="http://schemas.microsoft.com/office/drawing/2014/main" id="{4F25D5C9-C9FB-48D0-8F86-526BFD2EF673}"/>
              </a:ext>
            </a:extLst>
          </p:cNvPr>
          <p:cNvPicPr>
            <a:picLocks noGrp="1" noChangeAspect="1"/>
          </p:cNvPicPr>
          <p:nvPr>
            <p:ph idx="1"/>
          </p:nvPr>
        </p:nvPicPr>
        <p:blipFill>
          <a:blip r:embed="rId2"/>
          <a:stretch>
            <a:fillRect/>
          </a:stretch>
        </p:blipFill>
        <p:spPr>
          <a:xfrm>
            <a:off x="85322" y="1"/>
            <a:ext cx="12021356" cy="6857999"/>
          </a:xfrm>
        </p:spPr>
      </p:pic>
      <p:pic>
        <p:nvPicPr>
          <p:cNvPr id="7" name="Picture 4" descr="A group of people posing for the camera&#10;&#10;Description automatically generated">
            <a:extLst>
              <a:ext uri="{FF2B5EF4-FFF2-40B4-BE49-F238E27FC236}">
                <a16:creationId xmlns:a16="http://schemas.microsoft.com/office/drawing/2014/main" id="{83BC26EB-23E6-4C49-A58B-2B12F5D74F7F}"/>
              </a:ext>
            </a:extLst>
          </p:cNvPr>
          <p:cNvPicPr>
            <a:picLocks noChangeAspect="1"/>
          </p:cNvPicPr>
          <p:nvPr/>
        </p:nvPicPr>
        <p:blipFill>
          <a:blip r:embed="rId3"/>
          <a:stretch>
            <a:fillRect/>
          </a:stretch>
        </p:blipFill>
        <p:spPr>
          <a:xfrm>
            <a:off x="3036498" y="1108203"/>
            <a:ext cx="2618941" cy="3928411"/>
          </a:xfrm>
          <a:prstGeom prst="rect">
            <a:avLst/>
          </a:prstGeom>
          <a:ln>
            <a:solidFill>
              <a:schemeClr val="accent1"/>
            </a:solidFill>
          </a:ln>
        </p:spPr>
      </p:pic>
    </p:spTree>
    <p:extLst>
      <p:ext uri="{BB962C8B-B14F-4D97-AF65-F5344CB8AC3E}">
        <p14:creationId xmlns:p14="http://schemas.microsoft.com/office/powerpoint/2010/main" val="404820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ge40_Infoscreen_1920x1080_30sec_01_FINAL">
            <a:hlinkClick r:id="" action="ppaction://media"/>
            <a:extLst>
              <a:ext uri="{FF2B5EF4-FFF2-40B4-BE49-F238E27FC236}">
                <a16:creationId xmlns:a16="http://schemas.microsoft.com/office/drawing/2014/main" id="{F643F201-B373-4D19-AE5E-8EDE27CC195E}"/>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2840038"/>
            <a:ext cx="5943600" cy="3343275"/>
          </a:xfrm>
        </p:spPr>
      </p:pic>
      <p:pic>
        <p:nvPicPr>
          <p:cNvPr id="7" name="Uge40_Social_1080x1080_30sec_02_FINAL">
            <a:hlinkClick r:id="" action="ppaction://media"/>
            <a:extLst>
              <a:ext uri="{FF2B5EF4-FFF2-40B4-BE49-F238E27FC236}">
                <a16:creationId xmlns:a16="http://schemas.microsoft.com/office/drawing/2014/main" id="{875D9C32-AB71-4CB6-BEE0-8F451BAD3439}"/>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7227888" y="2840038"/>
            <a:ext cx="3344862" cy="3344863"/>
          </a:xfrm>
        </p:spPr>
      </p:pic>
      <p:sp>
        <p:nvSpPr>
          <p:cNvPr id="5" name="Titel 4">
            <a:extLst>
              <a:ext uri="{FF2B5EF4-FFF2-40B4-BE49-F238E27FC236}">
                <a16:creationId xmlns:a16="http://schemas.microsoft.com/office/drawing/2014/main" id="{804AE619-4E8E-4B48-A289-DB86AB171B61}"/>
              </a:ext>
            </a:extLst>
          </p:cNvPr>
          <p:cNvSpPr>
            <a:spLocks noGrp="1"/>
          </p:cNvSpPr>
          <p:nvPr>
            <p:ph type="title"/>
          </p:nvPr>
        </p:nvSpPr>
        <p:spPr/>
        <p:txBody>
          <a:bodyPr/>
          <a:lstStyle/>
          <a:p>
            <a:r>
              <a:rPr lang="da-DK" dirty="0"/>
              <a:t>Video til infoskærme/praksisskærm</a:t>
            </a:r>
          </a:p>
        </p:txBody>
      </p:sp>
    </p:spTree>
    <p:extLst>
      <p:ext uri="{BB962C8B-B14F-4D97-AF65-F5344CB8AC3E}">
        <p14:creationId xmlns:p14="http://schemas.microsoft.com/office/powerpoint/2010/main" val="33259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6BAA494-9055-4AC4-A61E-8D30B7759D12}"/>
              </a:ext>
            </a:extLst>
          </p:cNvPr>
          <p:cNvSpPr>
            <a:spLocks noGrp="1"/>
          </p:cNvSpPr>
          <p:nvPr>
            <p:ph type="ctrTitle"/>
          </p:nvPr>
        </p:nvSpPr>
        <p:spPr/>
        <p:txBody>
          <a:bodyPr/>
          <a:lstStyle/>
          <a:p>
            <a:r>
              <a:rPr lang="da-DK" dirty="0"/>
              <a:t>Kampagne-resultat</a:t>
            </a:r>
          </a:p>
        </p:txBody>
      </p:sp>
      <p:sp>
        <p:nvSpPr>
          <p:cNvPr id="6" name="Undertitel 5">
            <a:extLst>
              <a:ext uri="{FF2B5EF4-FFF2-40B4-BE49-F238E27FC236}">
                <a16:creationId xmlns:a16="http://schemas.microsoft.com/office/drawing/2014/main" id="{C26713D2-ECB4-4ACC-A04F-66E890004AC9}"/>
              </a:ext>
            </a:extLst>
          </p:cNvPr>
          <p:cNvSpPr>
            <a:spLocks noGrp="1"/>
          </p:cNvSpPr>
          <p:nvPr>
            <p:ph type="subTitle" idx="1"/>
          </p:nvPr>
        </p:nvSpPr>
        <p:spPr/>
        <p:txBody>
          <a:bodyPr/>
          <a:lstStyle/>
          <a:p>
            <a:r>
              <a:rPr lang="da-DK" dirty="0"/>
              <a:t>2020</a:t>
            </a:r>
          </a:p>
        </p:txBody>
      </p:sp>
    </p:spTree>
    <p:extLst>
      <p:ext uri="{BB962C8B-B14F-4D97-AF65-F5344CB8AC3E}">
        <p14:creationId xmlns:p14="http://schemas.microsoft.com/office/powerpoint/2010/main" val="520430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BBA3-7677-4B63-924F-117EF7D0BFFE}"/>
              </a:ext>
            </a:extLst>
          </p:cNvPr>
          <p:cNvSpPr>
            <a:spLocks noGrp="1"/>
          </p:cNvSpPr>
          <p:nvPr>
            <p:ph type="title"/>
          </p:nvPr>
        </p:nvSpPr>
        <p:spPr/>
        <p:txBody>
          <a:bodyPr/>
          <a:lstStyle/>
          <a:p>
            <a:r>
              <a:rPr lang="da-DK" dirty="0"/>
              <a:t>AUDIT og opkald</a:t>
            </a:r>
          </a:p>
        </p:txBody>
      </p:sp>
      <p:pic>
        <p:nvPicPr>
          <p:cNvPr id="6" name="table">
            <a:extLst>
              <a:ext uri="{FF2B5EF4-FFF2-40B4-BE49-F238E27FC236}">
                <a16:creationId xmlns:a16="http://schemas.microsoft.com/office/drawing/2014/main" id="{6B36D6F9-1120-4AC3-BF8C-D34D0A06384D}"/>
              </a:ext>
            </a:extLst>
          </p:cNvPr>
          <p:cNvPicPr>
            <a:picLocks noChangeAspect="1"/>
          </p:cNvPicPr>
          <p:nvPr/>
        </p:nvPicPr>
        <p:blipFill>
          <a:blip r:embed="rId2"/>
          <a:stretch>
            <a:fillRect/>
          </a:stretch>
        </p:blipFill>
        <p:spPr>
          <a:xfrm>
            <a:off x="355600" y="2878340"/>
            <a:ext cx="11480801" cy="2346113"/>
          </a:xfrm>
          <a:prstGeom prst="rect">
            <a:avLst/>
          </a:prstGeom>
          <a:ln>
            <a:noFill/>
          </a:ln>
        </p:spPr>
        <p:style>
          <a:lnRef idx="2">
            <a:schemeClr val="accent2"/>
          </a:lnRef>
          <a:fillRef idx="1">
            <a:schemeClr val="lt1"/>
          </a:fillRef>
          <a:effectRef idx="0">
            <a:schemeClr val="accent2"/>
          </a:effectRef>
          <a:fontRef idx="minor">
            <a:schemeClr val="dk1"/>
          </a:fontRef>
        </p:style>
      </p:pic>
      <p:sp>
        <p:nvSpPr>
          <p:cNvPr id="4" name="Rektangel 3">
            <a:extLst>
              <a:ext uri="{FF2B5EF4-FFF2-40B4-BE49-F238E27FC236}">
                <a16:creationId xmlns:a16="http://schemas.microsoft.com/office/drawing/2014/main" id="{73D281CD-DBAD-4B4D-9795-63745CC4D261}"/>
              </a:ext>
            </a:extLst>
          </p:cNvPr>
          <p:cNvSpPr/>
          <p:nvPr/>
        </p:nvSpPr>
        <p:spPr>
          <a:xfrm>
            <a:off x="6096000" y="4181582"/>
            <a:ext cx="3432126" cy="24658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3062DA6E-9D5E-4B98-8C91-47F363DAC8EA}"/>
              </a:ext>
            </a:extLst>
          </p:cNvPr>
          <p:cNvSpPr/>
          <p:nvPr/>
        </p:nvSpPr>
        <p:spPr>
          <a:xfrm>
            <a:off x="4388778" y="3820662"/>
            <a:ext cx="625011" cy="1342146"/>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9DBA92B1-CE79-4165-8237-A0E50D378980}"/>
              </a:ext>
            </a:extLst>
          </p:cNvPr>
          <p:cNvSpPr txBox="1"/>
          <p:nvPr/>
        </p:nvSpPr>
        <p:spPr>
          <a:xfrm>
            <a:off x="431515" y="5568593"/>
            <a:ext cx="7541231" cy="707886"/>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rgbClr val="330066"/>
                </a:solidFill>
                <a:latin typeface="Roboto"/>
              </a:rPr>
              <a:t>Ca. 70.000 gennemførte tests i kampagneperioden</a:t>
            </a:r>
          </a:p>
          <a:p>
            <a:pPr marL="285750" indent="-285750">
              <a:buFont typeface="Arial" panose="020B0604020202020204" pitchFamily="34" charset="0"/>
              <a:buChar char="•"/>
            </a:pPr>
            <a:r>
              <a:rPr lang="da-DK" sz="2000" dirty="0">
                <a:solidFill>
                  <a:srgbClr val="330066"/>
                </a:solidFill>
                <a:latin typeface="Roboto"/>
              </a:rPr>
              <a:t>Ca. 1000 opkald i Uge 40 (20 gange flere end normalt)</a:t>
            </a:r>
          </a:p>
        </p:txBody>
      </p:sp>
    </p:spTree>
    <p:extLst>
      <p:ext uri="{BB962C8B-B14F-4D97-AF65-F5344CB8AC3E}">
        <p14:creationId xmlns:p14="http://schemas.microsoft.com/office/powerpoint/2010/main" val="732035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B5C06-8EA5-461C-AA8A-3DE128DAD1BB}"/>
              </a:ext>
            </a:extLst>
          </p:cNvPr>
          <p:cNvSpPr>
            <a:spLocks noGrp="1"/>
          </p:cNvSpPr>
          <p:nvPr>
            <p:ph type="title"/>
          </p:nvPr>
        </p:nvSpPr>
        <p:spPr>
          <a:xfrm>
            <a:off x="604840" y="156449"/>
            <a:ext cx="10972801" cy="1024128"/>
          </a:xfrm>
        </p:spPr>
        <p:txBody>
          <a:bodyPr>
            <a:normAutofit/>
          </a:bodyPr>
          <a:lstStyle/>
          <a:p>
            <a:r>
              <a:rPr lang="da-DK" sz="2400" dirty="0">
                <a:solidFill>
                  <a:srgbClr val="330066"/>
                </a:solidFill>
              </a:rPr>
              <a:t>Kampagnen opnår en utrolig stærk ad </a:t>
            </a:r>
            <a:r>
              <a:rPr lang="da-DK" sz="2400" dirty="0" err="1">
                <a:solidFill>
                  <a:srgbClr val="330066"/>
                </a:solidFill>
              </a:rPr>
              <a:t>liking</a:t>
            </a:r>
            <a:r>
              <a:rPr lang="da-DK" sz="2400" dirty="0">
                <a:solidFill>
                  <a:srgbClr val="330066"/>
                </a:solidFill>
              </a:rPr>
              <a:t>, hvor næsten alle har en holdning til kampagnen og tæt på 2 ud af 3 giver højeste rating</a:t>
            </a:r>
          </a:p>
        </p:txBody>
      </p:sp>
      <p:sp>
        <p:nvSpPr>
          <p:cNvPr id="3" name="Slide Number Placeholder 2">
            <a:extLst>
              <a:ext uri="{FF2B5EF4-FFF2-40B4-BE49-F238E27FC236}">
                <a16:creationId xmlns:a16="http://schemas.microsoft.com/office/drawing/2014/main" id="{20FA2159-FA97-46FD-8A38-6200FED5AAAE}"/>
              </a:ext>
            </a:extLst>
          </p:cNvPr>
          <p:cNvSpPr>
            <a:spLocks noGrp="1"/>
          </p:cNvSpPr>
          <p:nvPr>
            <p:ph type="sldNum" sz="quarter" idx="12"/>
          </p:nvPr>
        </p:nvSpPr>
        <p:spPr/>
        <p:txBody>
          <a:bodyPr/>
          <a:lstStyle/>
          <a:p>
            <a:fld id="{32689EFE-6285-4B9C-90F3-085DC9AE5278}" type="slidenum">
              <a:rPr lang="en-US" smtClean="0">
                <a:solidFill>
                  <a:srgbClr val="330066"/>
                </a:solidFill>
              </a:rPr>
              <a:pPr/>
              <a:t>39</a:t>
            </a:fld>
            <a:endParaRPr lang="en-US">
              <a:solidFill>
                <a:srgbClr val="330066"/>
              </a:solidFill>
            </a:endParaRPr>
          </a:p>
        </p:txBody>
      </p:sp>
      <p:sp>
        <p:nvSpPr>
          <p:cNvPr id="5" name="Text Placeholder 4">
            <a:extLst>
              <a:ext uri="{FF2B5EF4-FFF2-40B4-BE49-F238E27FC236}">
                <a16:creationId xmlns:a16="http://schemas.microsoft.com/office/drawing/2014/main" id="{955BB12A-3220-46A0-8DA0-FC2A220F79F5}"/>
              </a:ext>
            </a:extLst>
          </p:cNvPr>
          <p:cNvSpPr>
            <a:spLocks noGrp="1"/>
          </p:cNvSpPr>
          <p:nvPr>
            <p:ph type="body" sz="quarter" idx="13"/>
          </p:nvPr>
        </p:nvSpPr>
        <p:spPr>
          <a:xfrm>
            <a:off x="604840" y="1419953"/>
            <a:ext cx="10972801" cy="457416"/>
          </a:xfrm>
        </p:spPr>
        <p:txBody>
          <a:bodyPr/>
          <a:lstStyle/>
          <a:p>
            <a:r>
              <a:rPr lang="da-DK" dirty="0">
                <a:solidFill>
                  <a:srgbClr val="330066"/>
                </a:solidFill>
              </a:rPr>
              <a:t>Ad </a:t>
            </a:r>
            <a:r>
              <a:rPr lang="da-DK" dirty="0" err="1">
                <a:solidFill>
                  <a:srgbClr val="330066"/>
                </a:solidFill>
              </a:rPr>
              <a:t>liking</a:t>
            </a:r>
            <a:r>
              <a:rPr lang="da-DK" dirty="0">
                <a:solidFill>
                  <a:srgbClr val="330066"/>
                </a:solidFill>
              </a:rPr>
              <a:t>│ Total</a:t>
            </a:r>
          </a:p>
        </p:txBody>
      </p:sp>
      <p:sp>
        <p:nvSpPr>
          <p:cNvPr id="7" name="Text Placeholder 6">
            <a:extLst>
              <a:ext uri="{FF2B5EF4-FFF2-40B4-BE49-F238E27FC236}">
                <a16:creationId xmlns:a16="http://schemas.microsoft.com/office/drawing/2014/main" id="{59F4A9ED-F52C-43FD-B3B9-BF6BCB4B3046}"/>
              </a:ext>
            </a:extLst>
          </p:cNvPr>
          <p:cNvSpPr>
            <a:spLocks noGrp="1"/>
          </p:cNvSpPr>
          <p:nvPr>
            <p:ph type="body" sz="quarter" idx="15"/>
          </p:nvPr>
        </p:nvSpPr>
        <p:spPr>
          <a:xfrm>
            <a:off x="604838" y="5976856"/>
            <a:ext cx="10972801" cy="396777"/>
          </a:xfrm>
        </p:spPr>
        <p:txBody>
          <a:bodyPr/>
          <a:lstStyle/>
          <a:p>
            <a:r>
              <a:rPr lang="da-DK" dirty="0">
                <a:solidFill>
                  <a:srgbClr val="330066"/>
                </a:solidFill>
              </a:rPr>
              <a:t>Q7: Hvad synes du alt i alt om reklamefilmen? Vil du sige, at den er.... </a:t>
            </a:r>
            <a:br>
              <a:rPr lang="da-DK" dirty="0">
                <a:solidFill>
                  <a:srgbClr val="330066"/>
                </a:solidFill>
              </a:rPr>
            </a:br>
            <a:r>
              <a:rPr lang="da-DK" dirty="0">
                <a:solidFill>
                  <a:srgbClr val="330066"/>
                </a:solidFill>
              </a:rPr>
              <a:t>Base: Postmåling: 1.023</a:t>
            </a:r>
          </a:p>
        </p:txBody>
      </p:sp>
      <p:graphicFrame>
        <p:nvGraphicFramePr>
          <p:cNvPr id="9" name="Chart Placeholder 8">
            <a:extLst>
              <a:ext uri="{FF2B5EF4-FFF2-40B4-BE49-F238E27FC236}">
                <a16:creationId xmlns:a16="http://schemas.microsoft.com/office/drawing/2014/main" id="{F05D57E2-22DB-4FCA-B849-F550FE4C63DF}"/>
              </a:ext>
            </a:extLst>
          </p:cNvPr>
          <p:cNvGraphicFramePr>
            <a:graphicFrameLocks noGrp="1"/>
          </p:cNvGraphicFramePr>
          <p:nvPr>
            <p:ph type="chart" sz="quarter" idx="14"/>
            <p:extLst>
              <p:ext uri="{D42A27DB-BD31-4B8C-83A1-F6EECF244321}">
                <p14:modId xmlns:p14="http://schemas.microsoft.com/office/powerpoint/2010/main" val="3948810773"/>
              </p:ext>
            </p:extLst>
          </p:nvPr>
        </p:nvGraphicFramePr>
        <p:xfrm>
          <a:off x="604839" y="1854201"/>
          <a:ext cx="10972800" cy="40147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5F151D-F036-4154-A20A-4F1348FC3D1B}"/>
              </a:ext>
            </a:extLst>
          </p:cNvPr>
          <p:cNvSpPr txBox="1"/>
          <p:nvPr/>
        </p:nvSpPr>
        <p:spPr>
          <a:xfrm>
            <a:off x="6372086" y="2014697"/>
            <a:ext cx="3154473" cy="430887"/>
          </a:xfrm>
          <a:prstGeom prst="rect">
            <a:avLst/>
          </a:prstGeom>
          <a:noFill/>
        </p:spPr>
        <p:txBody>
          <a:bodyPr wrap="square" lIns="0" tIns="0" rIns="0" bIns="0" rtlCol="0">
            <a:spAutoFit/>
          </a:bodyPr>
          <a:lstStyle/>
          <a:p>
            <a:pPr algn="ctr"/>
            <a:r>
              <a:rPr lang="da-DK" sz="1600" b="1" dirty="0">
                <a:solidFill>
                  <a:srgbClr val="330066"/>
                </a:solidFill>
                <a:latin typeface="+mj-lt"/>
              </a:rPr>
              <a:t>84% </a:t>
            </a:r>
          </a:p>
          <a:p>
            <a:pPr algn="ctr"/>
            <a:r>
              <a:rPr lang="da-DK" sz="1200" dirty="0">
                <a:solidFill>
                  <a:srgbClr val="330066"/>
                </a:solidFill>
                <a:latin typeface="+mj-lt"/>
              </a:rPr>
              <a:t>kan godt lide reklamefilmen</a:t>
            </a:r>
          </a:p>
        </p:txBody>
      </p:sp>
      <p:sp>
        <p:nvSpPr>
          <p:cNvPr id="10" name="Right Brace 9">
            <a:extLst>
              <a:ext uri="{FF2B5EF4-FFF2-40B4-BE49-F238E27FC236}">
                <a16:creationId xmlns:a16="http://schemas.microsoft.com/office/drawing/2014/main" id="{476E11B5-AC15-4861-831F-FE17F74E971D}"/>
              </a:ext>
            </a:extLst>
          </p:cNvPr>
          <p:cNvSpPr/>
          <p:nvPr/>
        </p:nvSpPr>
        <p:spPr>
          <a:xfrm rot="16200000">
            <a:off x="7757937" y="1422837"/>
            <a:ext cx="382772" cy="3154473"/>
          </a:xfrm>
          <a:prstGeom prst="righ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a-DK">
              <a:solidFill>
                <a:srgbClr val="330066"/>
              </a:solidFill>
            </a:endParaRPr>
          </a:p>
        </p:txBody>
      </p:sp>
      <p:sp>
        <p:nvSpPr>
          <p:cNvPr id="11" name="TextBox 10">
            <a:extLst>
              <a:ext uri="{FF2B5EF4-FFF2-40B4-BE49-F238E27FC236}">
                <a16:creationId xmlns:a16="http://schemas.microsoft.com/office/drawing/2014/main" id="{8AF5D4D2-B227-4647-BE28-7A52C1AD1C86}"/>
              </a:ext>
            </a:extLst>
          </p:cNvPr>
          <p:cNvSpPr txBox="1"/>
          <p:nvPr/>
        </p:nvSpPr>
        <p:spPr>
          <a:xfrm>
            <a:off x="1073023" y="4034337"/>
            <a:ext cx="2948476" cy="430887"/>
          </a:xfrm>
          <a:prstGeom prst="rect">
            <a:avLst/>
          </a:prstGeom>
          <a:noFill/>
        </p:spPr>
        <p:txBody>
          <a:bodyPr wrap="square" lIns="0" tIns="0" rIns="0" bIns="0" rtlCol="0">
            <a:spAutoFit/>
          </a:bodyPr>
          <a:lstStyle/>
          <a:p>
            <a:pPr algn="ctr"/>
            <a:r>
              <a:rPr lang="da-DK" sz="1600" b="1" dirty="0">
                <a:solidFill>
                  <a:srgbClr val="330066"/>
                </a:solidFill>
                <a:latin typeface="+mj-lt"/>
              </a:rPr>
              <a:t>4% </a:t>
            </a:r>
          </a:p>
          <a:p>
            <a:pPr algn="ctr"/>
            <a:r>
              <a:rPr lang="da-DK" sz="1200" dirty="0">
                <a:solidFill>
                  <a:srgbClr val="330066"/>
                </a:solidFill>
                <a:latin typeface="+mj-lt"/>
              </a:rPr>
              <a:t>kan ikke lide reklamefilmen</a:t>
            </a:r>
          </a:p>
        </p:txBody>
      </p:sp>
      <p:sp>
        <p:nvSpPr>
          <p:cNvPr id="12" name="Right Brace 11">
            <a:extLst>
              <a:ext uri="{FF2B5EF4-FFF2-40B4-BE49-F238E27FC236}">
                <a16:creationId xmlns:a16="http://schemas.microsoft.com/office/drawing/2014/main" id="{8517E8DB-D125-4C20-90F3-014A94F5EB52}"/>
              </a:ext>
            </a:extLst>
          </p:cNvPr>
          <p:cNvSpPr/>
          <p:nvPr/>
        </p:nvSpPr>
        <p:spPr>
          <a:xfrm rot="16200000">
            <a:off x="2355875" y="3572225"/>
            <a:ext cx="382772" cy="2948475"/>
          </a:xfrm>
          <a:prstGeom prst="rightBrace">
            <a:avLst/>
          </a:prstGeom>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da-DK">
              <a:solidFill>
                <a:srgbClr val="330066"/>
              </a:solidFill>
            </a:endParaRPr>
          </a:p>
        </p:txBody>
      </p:sp>
      <p:sp>
        <p:nvSpPr>
          <p:cNvPr id="13" name="Rectangle 12">
            <a:extLst>
              <a:ext uri="{FF2B5EF4-FFF2-40B4-BE49-F238E27FC236}">
                <a16:creationId xmlns:a16="http://schemas.microsoft.com/office/drawing/2014/main" id="{E3CE31E8-8093-4259-B6D8-6BDC117CD596}"/>
              </a:ext>
            </a:extLst>
          </p:cNvPr>
          <p:cNvSpPr/>
          <p:nvPr/>
        </p:nvSpPr>
        <p:spPr>
          <a:xfrm>
            <a:off x="7121023" y="2471838"/>
            <a:ext cx="1525968" cy="29000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i="1" dirty="0" err="1">
                <a:solidFill>
                  <a:srgbClr val="330066"/>
                </a:solidFill>
              </a:rPr>
              <a:t>Benchmark</a:t>
            </a:r>
            <a:r>
              <a:rPr lang="da-DK" sz="1000" i="1" dirty="0">
                <a:solidFill>
                  <a:srgbClr val="330066"/>
                </a:solidFill>
              </a:rPr>
              <a:t>: </a:t>
            </a:r>
            <a:r>
              <a:rPr lang="da-DK" sz="1200" b="1" i="1" dirty="0">
                <a:solidFill>
                  <a:srgbClr val="330066"/>
                </a:solidFill>
              </a:rPr>
              <a:t>34%</a:t>
            </a:r>
          </a:p>
        </p:txBody>
      </p:sp>
      <p:sp>
        <p:nvSpPr>
          <p:cNvPr id="14" name="Rectangle 13">
            <a:extLst>
              <a:ext uri="{FF2B5EF4-FFF2-40B4-BE49-F238E27FC236}">
                <a16:creationId xmlns:a16="http://schemas.microsoft.com/office/drawing/2014/main" id="{997673D4-B89A-4788-ACDA-B19249804D75}"/>
              </a:ext>
            </a:extLst>
          </p:cNvPr>
          <p:cNvSpPr/>
          <p:nvPr/>
        </p:nvSpPr>
        <p:spPr>
          <a:xfrm>
            <a:off x="1784277" y="4490786"/>
            <a:ext cx="1525968" cy="29000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i="1" dirty="0" err="1">
                <a:solidFill>
                  <a:srgbClr val="330066"/>
                </a:solidFill>
              </a:rPr>
              <a:t>Benchmark</a:t>
            </a:r>
            <a:r>
              <a:rPr lang="da-DK" sz="1000" i="1" dirty="0">
                <a:solidFill>
                  <a:srgbClr val="330066"/>
                </a:solidFill>
              </a:rPr>
              <a:t>: </a:t>
            </a:r>
            <a:r>
              <a:rPr lang="da-DK" sz="1200" b="1" i="1" dirty="0">
                <a:solidFill>
                  <a:srgbClr val="330066"/>
                </a:solidFill>
              </a:rPr>
              <a:t>18%</a:t>
            </a:r>
          </a:p>
        </p:txBody>
      </p:sp>
    </p:spTree>
    <p:extLst>
      <p:ext uri="{BB962C8B-B14F-4D97-AF65-F5344CB8AC3E}">
        <p14:creationId xmlns:p14="http://schemas.microsoft.com/office/powerpoint/2010/main" val="30675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AAF29F-A0FF-4A74-9519-50C045D9E482}"/>
              </a:ext>
            </a:extLst>
          </p:cNvPr>
          <p:cNvSpPr>
            <a:spLocks noGrp="1"/>
          </p:cNvSpPr>
          <p:nvPr>
            <p:ph type="title"/>
          </p:nvPr>
        </p:nvSpPr>
        <p:spPr/>
        <p:txBody>
          <a:bodyPr/>
          <a:lstStyle/>
          <a:p>
            <a:r>
              <a:rPr lang="da-DK" dirty="0"/>
              <a:t>Analysens formål</a:t>
            </a:r>
          </a:p>
        </p:txBody>
      </p:sp>
      <p:sp>
        <p:nvSpPr>
          <p:cNvPr id="5" name="Pladsholder til indhold 4">
            <a:extLst>
              <a:ext uri="{FF2B5EF4-FFF2-40B4-BE49-F238E27FC236}">
                <a16:creationId xmlns:a16="http://schemas.microsoft.com/office/drawing/2014/main" id="{A6F94C80-9B03-4890-939F-06B082BAEE0F}"/>
              </a:ext>
            </a:extLst>
          </p:cNvPr>
          <p:cNvSpPr>
            <a:spLocks noGrp="1"/>
          </p:cNvSpPr>
          <p:nvPr>
            <p:ph idx="1"/>
          </p:nvPr>
        </p:nvSpPr>
        <p:spPr/>
        <p:txBody>
          <a:bodyPr/>
          <a:lstStyle/>
          <a:p>
            <a:pPr marL="457200" indent="-457200">
              <a:buAutoNum type="arabicPeriod"/>
            </a:pPr>
            <a:r>
              <a:rPr lang="da-DK" dirty="0"/>
              <a:t>Undersøgelse af </a:t>
            </a:r>
            <a:r>
              <a:rPr lang="da-DK" u="sng" dirty="0"/>
              <a:t>barrierer</a:t>
            </a:r>
            <a:r>
              <a:rPr lang="da-DK" dirty="0"/>
              <a:t> for at søge hjælp til sine alkoholproblemer</a:t>
            </a:r>
          </a:p>
          <a:p>
            <a:pPr marL="457200" indent="-457200">
              <a:buAutoNum type="arabicPeriod"/>
            </a:pPr>
            <a:r>
              <a:rPr lang="da-DK" dirty="0"/>
              <a:t>Kortlægning af </a:t>
            </a:r>
            <a:r>
              <a:rPr lang="da-DK" u="sng" dirty="0"/>
              <a:t>brugerrejse</a:t>
            </a:r>
            <a:r>
              <a:rPr lang="da-DK" dirty="0"/>
              <a:t> for personer med alkoholproblemer:</a:t>
            </a:r>
          </a:p>
          <a:p>
            <a:pPr marL="0" indent="0">
              <a:buNone/>
            </a:pPr>
            <a:endParaRPr lang="da-DK" dirty="0"/>
          </a:p>
        </p:txBody>
      </p:sp>
      <p:cxnSp>
        <p:nvCxnSpPr>
          <p:cNvPr id="6" name="Lige forbindelse 5">
            <a:extLst>
              <a:ext uri="{FF2B5EF4-FFF2-40B4-BE49-F238E27FC236}">
                <a16:creationId xmlns:a16="http://schemas.microsoft.com/office/drawing/2014/main" id="{37A5C97D-88D7-4004-A6F5-8EB893C40D27}"/>
              </a:ext>
            </a:extLst>
          </p:cNvPr>
          <p:cNvCxnSpPr>
            <a:cxnSpLocks/>
          </p:cNvCxnSpPr>
          <p:nvPr/>
        </p:nvCxnSpPr>
        <p:spPr>
          <a:xfrm>
            <a:off x="1038546" y="5600562"/>
            <a:ext cx="7056421"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utediagram: Forbindelse 6">
            <a:extLst>
              <a:ext uri="{FF2B5EF4-FFF2-40B4-BE49-F238E27FC236}">
                <a16:creationId xmlns:a16="http://schemas.microsoft.com/office/drawing/2014/main" id="{F88D89FD-2DB6-4F6C-8E0D-FBF631AA195E}"/>
              </a:ext>
            </a:extLst>
          </p:cNvPr>
          <p:cNvSpPr/>
          <p:nvPr/>
        </p:nvSpPr>
        <p:spPr>
          <a:xfrm>
            <a:off x="869022" y="5416235"/>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4ADF96BC-1EEC-451D-B44A-148775FE651B}"/>
              </a:ext>
            </a:extLst>
          </p:cNvPr>
          <p:cNvSpPr/>
          <p:nvPr/>
        </p:nvSpPr>
        <p:spPr>
          <a:xfrm>
            <a:off x="7925444" y="54162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F85F5C05-D551-4B5B-B9F6-46A60D0083F3}"/>
              </a:ext>
            </a:extLst>
          </p:cNvPr>
          <p:cNvSpPr txBox="1"/>
          <p:nvPr/>
        </p:nvSpPr>
        <p:spPr>
          <a:xfrm>
            <a:off x="210938" y="5899488"/>
            <a:ext cx="1673832" cy="369332"/>
          </a:xfrm>
          <a:prstGeom prst="rect">
            <a:avLst/>
          </a:prstGeom>
          <a:noFill/>
        </p:spPr>
        <p:txBody>
          <a:bodyPr wrap="square" rtlCol="0">
            <a:spAutoFit/>
          </a:bodyPr>
          <a:lstStyle/>
          <a:p>
            <a:pPr algn="ctr"/>
            <a:r>
              <a:rPr lang="da-DK" dirty="0"/>
              <a:t>Alkoholproblem</a:t>
            </a:r>
          </a:p>
        </p:txBody>
      </p:sp>
      <p:sp>
        <p:nvSpPr>
          <p:cNvPr id="25" name="Tekstfelt 24">
            <a:extLst>
              <a:ext uri="{FF2B5EF4-FFF2-40B4-BE49-F238E27FC236}">
                <a16:creationId xmlns:a16="http://schemas.microsoft.com/office/drawing/2014/main" id="{8D2BF6F8-EDAB-48E6-AC64-1DBF476FCA56}"/>
              </a:ext>
            </a:extLst>
          </p:cNvPr>
          <p:cNvSpPr txBox="1"/>
          <p:nvPr/>
        </p:nvSpPr>
        <p:spPr>
          <a:xfrm>
            <a:off x="7394399" y="5897274"/>
            <a:ext cx="1401136" cy="369332"/>
          </a:xfrm>
          <a:prstGeom prst="rect">
            <a:avLst/>
          </a:prstGeom>
          <a:noFill/>
        </p:spPr>
        <p:txBody>
          <a:bodyPr wrap="square" rtlCol="0">
            <a:spAutoFit/>
          </a:bodyPr>
          <a:lstStyle/>
          <a:p>
            <a:pPr algn="ctr"/>
            <a:r>
              <a:rPr lang="da-DK" dirty="0"/>
              <a:t>Hjælp</a:t>
            </a:r>
          </a:p>
        </p:txBody>
      </p:sp>
      <p:sp>
        <p:nvSpPr>
          <p:cNvPr id="33" name="Tekstfelt 32">
            <a:extLst>
              <a:ext uri="{FF2B5EF4-FFF2-40B4-BE49-F238E27FC236}">
                <a16:creationId xmlns:a16="http://schemas.microsoft.com/office/drawing/2014/main" id="{F3543E78-39CD-40A3-9D6C-B4B371E39F9B}"/>
              </a:ext>
            </a:extLst>
          </p:cNvPr>
          <p:cNvSpPr txBox="1"/>
          <p:nvPr/>
        </p:nvSpPr>
        <p:spPr>
          <a:xfrm>
            <a:off x="2907586" y="5137389"/>
            <a:ext cx="4017195" cy="369332"/>
          </a:xfrm>
          <a:prstGeom prst="rect">
            <a:avLst/>
          </a:prstGeom>
          <a:noFill/>
        </p:spPr>
        <p:txBody>
          <a:bodyPr wrap="square" rtlCol="0">
            <a:spAutoFit/>
          </a:bodyPr>
          <a:lstStyle/>
          <a:p>
            <a:r>
              <a:rPr lang="da-DK" dirty="0">
                <a:latin typeface="Roboto"/>
              </a:rPr>
              <a:t>Brugerrejsen varer typisk 10-12 år</a:t>
            </a:r>
          </a:p>
        </p:txBody>
      </p:sp>
    </p:spTree>
    <p:extLst>
      <p:ext uri="{BB962C8B-B14F-4D97-AF65-F5344CB8AC3E}">
        <p14:creationId xmlns:p14="http://schemas.microsoft.com/office/powerpoint/2010/main" val="2128401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3666A0EC-772C-4E32-86A3-FB4520EA01C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31031" y="1509619"/>
            <a:ext cx="4879909" cy="4834203"/>
          </a:xfrm>
          <a:prstGeom prst="rect">
            <a:avLst/>
          </a:prstGeom>
        </p:spPr>
      </p:pic>
      <p:sp>
        <p:nvSpPr>
          <p:cNvPr id="5" name="Text Placeholder 4">
            <a:extLst>
              <a:ext uri="{FF2B5EF4-FFF2-40B4-BE49-F238E27FC236}">
                <a16:creationId xmlns:a16="http://schemas.microsoft.com/office/drawing/2014/main" id="{955BB12A-3220-46A0-8DA0-FC2A220F79F5}"/>
              </a:ext>
            </a:extLst>
          </p:cNvPr>
          <p:cNvSpPr>
            <a:spLocks noGrp="1"/>
          </p:cNvSpPr>
          <p:nvPr>
            <p:ph type="body" sz="quarter" idx="13"/>
          </p:nvPr>
        </p:nvSpPr>
        <p:spPr/>
        <p:txBody>
          <a:bodyPr/>
          <a:lstStyle/>
          <a:p>
            <a:r>
              <a:rPr lang="da-DK" dirty="0">
                <a:solidFill>
                  <a:srgbClr val="330066"/>
                </a:solidFill>
              </a:rPr>
              <a:t>Positiv Ad </a:t>
            </a:r>
            <a:r>
              <a:rPr lang="da-DK" dirty="0" err="1">
                <a:solidFill>
                  <a:srgbClr val="330066"/>
                </a:solidFill>
              </a:rPr>
              <a:t>liking</a:t>
            </a:r>
            <a:r>
              <a:rPr lang="da-DK" dirty="0">
                <a:solidFill>
                  <a:srgbClr val="330066"/>
                </a:solidFill>
              </a:rPr>
              <a:t>│ Total</a:t>
            </a:r>
          </a:p>
        </p:txBody>
      </p:sp>
      <p:sp>
        <p:nvSpPr>
          <p:cNvPr id="7" name="Text Placeholder 6">
            <a:extLst>
              <a:ext uri="{FF2B5EF4-FFF2-40B4-BE49-F238E27FC236}">
                <a16:creationId xmlns:a16="http://schemas.microsoft.com/office/drawing/2014/main" id="{59F4A9ED-F52C-43FD-B3B9-BF6BCB4B3046}"/>
              </a:ext>
            </a:extLst>
          </p:cNvPr>
          <p:cNvSpPr>
            <a:spLocks noGrp="1"/>
          </p:cNvSpPr>
          <p:nvPr>
            <p:ph type="body" sz="quarter" idx="15"/>
          </p:nvPr>
        </p:nvSpPr>
        <p:spPr>
          <a:xfrm>
            <a:off x="604838" y="5976856"/>
            <a:ext cx="10972801" cy="396777"/>
          </a:xfrm>
        </p:spPr>
        <p:txBody>
          <a:bodyPr/>
          <a:lstStyle/>
          <a:p>
            <a:r>
              <a:rPr lang="da-DK" dirty="0">
                <a:solidFill>
                  <a:srgbClr val="330066"/>
                </a:solidFill>
              </a:rPr>
              <a:t>Q8c: Hvorfor mener du, at reklamefilmen er god?</a:t>
            </a:r>
          </a:p>
          <a:p>
            <a:r>
              <a:rPr lang="da-DK" dirty="0">
                <a:solidFill>
                  <a:srgbClr val="330066"/>
                </a:solidFill>
              </a:rPr>
              <a:t>Base: Postmåling: 1.023</a:t>
            </a:r>
          </a:p>
        </p:txBody>
      </p:sp>
      <p:sp>
        <p:nvSpPr>
          <p:cNvPr id="4" name="Title 3">
            <a:extLst>
              <a:ext uri="{FF2B5EF4-FFF2-40B4-BE49-F238E27FC236}">
                <a16:creationId xmlns:a16="http://schemas.microsoft.com/office/drawing/2014/main" id="{553B5C06-8EA5-461C-AA8A-3DE128DAD1BB}"/>
              </a:ext>
            </a:extLst>
          </p:cNvPr>
          <p:cNvSpPr>
            <a:spLocks noGrp="1"/>
          </p:cNvSpPr>
          <p:nvPr>
            <p:ph type="title"/>
          </p:nvPr>
        </p:nvSpPr>
        <p:spPr/>
        <p:txBody>
          <a:bodyPr>
            <a:normAutofit/>
          </a:bodyPr>
          <a:lstStyle/>
          <a:p>
            <a:r>
              <a:rPr lang="da-DK" sz="2400" dirty="0">
                <a:solidFill>
                  <a:srgbClr val="330066"/>
                </a:solidFill>
              </a:rPr>
              <a:t>Blandt de positive anerkendes kampagnen for at være rørende, samt skildre budskabet på en sober, ægte og tankevækkende måde</a:t>
            </a:r>
          </a:p>
        </p:txBody>
      </p:sp>
      <p:sp>
        <p:nvSpPr>
          <p:cNvPr id="3" name="Slide Number Placeholder 2">
            <a:extLst>
              <a:ext uri="{FF2B5EF4-FFF2-40B4-BE49-F238E27FC236}">
                <a16:creationId xmlns:a16="http://schemas.microsoft.com/office/drawing/2014/main" id="{20FA2159-FA97-46FD-8A38-6200FED5AAAE}"/>
              </a:ext>
            </a:extLst>
          </p:cNvPr>
          <p:cNvSpPr>
            <a:spLocks noGrp="1"/>
          </p:cNvSpPr>
          <p:nvPr>
            <p:ph type="sldNum" sz="quarter" idx="12"/>
          </p:nvPr>
        </p:nvSpPr>
        <p:spPr/>
        <p:txBody>
          <a:bodyPr/>
          <a:lstStyle/>
          <a:p>
            <a:fld id="{32689EFE-6285-4B9C-90F3-085DC9AE5278}" type="slidenum">
              <a:rPr lang="en-US" smtClean="0">
                <a:solidFill>
                  <a:srgbClr val="330066"/>
                </a:solidFill>
              </a:rPr>
              <a:pPr/>
              <a:t>40</a:t>
            </a:fld>
            <a:endParaRPr lang="en-US">
              <a:solidFill>
                <a:srgbClr val="330066"/>
              </a:solidFill>
            </a:endParaRPr>
          </a:p>
        </p:txBody>
      </p:sp>
      <p:grpSp>
        <p:nvGrpSpPr>
          <p:cNvPr id="16" name="Group 15">
            <a:extLst>
              <a:ext uri="{FF2B5EF4-FFF2-40B4-BE49-F238E27FC236}">
                <a16:creationId xmlns:a16="http://schemas.microsoft.com/office/drawing/2014/main" id="{995679A0-6BD9-4C00-83CE-18BFC0332553}"/>
              </a:ext>
            </a:extLst>
          </p:cNvPr>
          <p:cNvGrpSpPr/>
          <p:nvPr/>
        </p:nvGrpSpPr>
        <p:grpSpPr>
          <a:xfrm>
            <a:off x="8588647" y="1757948"/>
            <a:ext cx="3072988" cy="1076574"/>
            <a:chOff x="8574496" y="1493610"/>
            <a:chExt cx="3003142" cy="1415579"/>
          </a:xfrm>
        </p:grpSpPr>
        <p:grpSp>
          <p:nvGrpSpPr>
            <p:cNvPr id="17" name="Group 16">
              <a:extLst>
                <a:ext uri="{FF2B5EF4-FFF2-40B4-BE49-F238E27FC236}">
                  <a16:creationId xmlns:a16="http://schemas.microsoft.com/office/drawing/2014/main" id="{A18C4662-59B1-4A94-8EF0-6B0D8A96B107}"/>
                </a:ext>
              </a:extLst>
            </p:cNvPr>
            <p:cNvGrpSpPr/>
            <p:nvPr/>
          </p:nvGrpSpPr>
          <p:grpSpPr>
            <a:xfrm>
              <a:off x="8574496" y="1493610"/>
              <a:ext cx="3003142" cy="1415579"/>
              <a:chOff x="9257075" y="1856792"/>
              <a:chExt cx="1530221" cy="1250302"/>
            </a:xfrm>
          </p:grpSpPr>
          <p:sp>
            <p:nvSpPr>
              <p:cNvPr id="19" name="Speech Bubble: Oval 18">
                <a:extLst>
                  <a:ext uri="{FF2B5EF4-FFF2-40B4-BE49-F238E27FC236}">
                    <a16:creationId xmlns:a16="http://schemas.microsoft.com/office/drawing/2014/main" id="{D65912E5-AA72-48A5-B6D1-061414EA36B6}"/>
                  </a:ext>
                </a:extLst>
              </p:cNvPr>
              <p:cNvSpPr/>
              <p:nvPr/>
            </p:nvSpPr>
            <p:spPr>
              <a:xfrm>
                <a:off x="9257075" y="1856792"/>
                <a:ext cx="1530221" cy="1250302"/>
              </a:xfrm>
              <a:prstGeom prst="wedgeEllipseCallout">
                <a:avLst>
                  <a:gd name="adj1" fmla="val -20193"/>
                  <a:gd name="adj2" fmla="val 533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dirty="0">
                  <a:solidFill>
                    <a:srgbClr val="330066"/>
                  </a:solidFill>
                </a:endParaRPr>
              </a:p>
            </p:txBody>
          </p:sp>
          <p:sp>
            <p:nvSpPr>
              <p:cNvPr id="20" name="TextBox 19">
                <a:extLst>
                  <a:ext uri="{FF2B5EF4-FFF2-40B4-BE49-F238E27FC236}">
                    <a16:creationId xmlns:a16="http://schemas.microsoft.com/office/drawing/2014/main" id="{88B8C3BE-40A5-4978-ACBC-BA6A98C3E24F}"/>
                  </a:ext>
                </a:extLst>
              </p:cNvPr>
              <p:cNvSpPr txBox="1"/>
              <p:nvPr/>
            </p:nvSpPr>
            <p:spPr>
              <a:xfrm>
                <a:off x="9456492" y="2121600"/>
                <a:ext cx="1131387" cy="214466"/>
              </a:xfrm>
              <a:prstGeom prst="rect">
                <a:avLst/>
              </a:prstGeom>
              <a:noFill/>
            </p:spPr>
            <p:txBody>
              <a:bodyPr wrap="square" lIns="0" tIns="0" rIns="0" bIns="0" rtlCol="0">
                <a:spAutoFit/>
              </a:bodyPr>
              <a:lstStyle/>
              <a:p>
                <a:pPr algn="l"/>
                <a:endParaRPr lang="en-US" sz="1200" b="1" dirty="0">
                  <a:solidFill>
                    <a:srgbClr val="330066"/>
                  </a:solidFill>
                  <a:latin typeface="+mj-lt"/>
                </a:endParaRPr>
              </a:p>
            </p:txBody>
          </p:sp>
        </p:grpSp>
        <p:sp>
          <p:nvSpPr>
            <p:cNvPr id="18" name="TextBox 17">
              <a:extLst>
                <a:ext uri="{FF2B5EF4-FFF2-40B4-BE49-F238E27FC236}">
                  <a16:creationId xmlns:a16="http://schemas.microsoft.com/office/drawing/2014/main" id="{934F6040-AB1B-4AB0-AEBA-D7F7CD9EA2DC}"/>
                </a:ext>
              </a:extLst>
            </p:cNvPr>
            <p:cNvSpPr txBox="1"/>
            <p:nvPr/>
          </p:nvSpPr>
          <p:spPr>
            <a:xfrm>
              <a:off x="8811642" y="1596482"/>
              <a:ext cx="2528850" cy="1092672"/>
            </a:xfrm>
            <a:prstGeom prst="rect">
              <a:avLst/>
            </a:prstGeom>
            <a:noFill/>
          </p:spPr>
          <p:txBody>
            <a:bodyPr wrap="square">
              <a:spAutoFit/>
            </a:bodyPr>
            <a:lstStyle/>
            <a:p>
              <a:pPr algn="ctr"/>
              <a:r>
                <a:rPr lang="da-DK" sz="1200" dirty="0">
                  <a:solidFill>
                    <a:srgbClr val="330066"/>
                  </a:solidFill>
                </a:rPr>
                <a:t>”Fordi den gør op med </a:t>
              </a:r>
              <a:r>
                <a:rPr lang="da-DK" sz="1200" b="1" dirty="0">
                  <a:solidFill>
                    <a:srgbClr val="330066"/>
                  </a:solidFill>
                </a:rPr>
                <a:t>fordomme</a:t>
              </a:r>
              <a:r>
                <a:rPr lang="da-DK" sz="1200" dirty="0">
                  <a:solidFill>
                    <a:srgbClr val="330066"/>
                  </a:solidFill>
                </a:rPr>
                <a:t> og klart fortæller at en </a:t>
              </a:r>
              <a:r>
                <a:rPr lang="da-DK" sz="1200" b="1" dirty="0">
                  <a:solidFill>
                    <a:srgbClr val="330066"/>
                  </a:solidFill>
                </a:rPr>
                <a:t>alkoholiker </a:t>
              </a:r>
              <a:r>
                <a:rPr lang="da-DK" sz="1200" dirty="0">
                  <a:solidFill>
                    <a:srgbClr val="330066"/>
                  </a:solidFill>
                </a:rPr>
                <a:t>kan være dig eller mig. Det kan </a:t>
              </a:r>
              <a:r>
                <a:rPr lang="da-DK" sz="1200" b="1" dirty="0">
                  <a:solidFill>
                    <a:srgbClr val="330066"/>
                  </a:solidFill>
                </a:rPr>
                <a:t>ramme</a:t>
              </a:r>
              <a:r>
                <a:rPr lang="da-DK" sz="1200" dirty="0">
                  <a:solidFill>
                    <a:srgbClr val="330066"/>
                  </a:solidFill>
                </a:rPr>
                <a:t> alle.”</a:t>
              </a:r>
              <a:endParaRPr lang="en-US" sz="1200" dirty="0">
                <a:solidFill>
                  <a:srgbClr val="330066"/>
                </a:solidFill>
              </a:endParaRPr>
            </a:p>
          </p:txBody>
        </p:sp>
      </p:grpSp>
      <p:grpSp>
        <p:nvGrpSpPr>
          <p:cNvPr id="21" name="Group 20">
            <a:extLst>
              <a:ext uri="{FF2B5EF4-FFF2-40B4-BE49-F238E27FC236}">
                <a16:creationId xmlns:a16="http://schemas.microsoft.com/office/drawing/2014/main" id="{875ADB76-A11C-4876-98F5-60F571648E98}"/>
              </a:ext>
            </a:extLst>
          </p:cNvPr>
          <p:cNvGrpSpPr/>
          <p:nvPr/>
        </p:nvGrpSpPr>
        <p:grpSpPr>
          <a:xfrm>
            <a:off x="183716" y="4490503"/>
            <a:ext cx="2433363" cy="866727"/>
            <a:chOff x="9141053" y="3479718"/>
            <a:chExt cx="1903094" cy="820622"/>
          </a:xfrm>
        </p:grpSpPr>
        <p:grpSp>
          <p:nvGrpSpPr>
            <p:cNvPr id="22" name="Group 21">
              <a:extLst>
                <a:ext uri="{FF2B5EF4-FFF2-40B4-BE49-F238E27FC236}">
                  <a16:creationId xmlns:a16="http://schemas.microsoft.com/office/drawing/2014/main" id="{07FE876F-2A60-42E0-B093-FB06AA34A882}"/>
                </a:ext>
              </a:extLst>
            </p:cNvPr>
            <p:cNvGrpSpPr/>
            <p:nvPr/>
          </p:nvGrpSpPr>
          <p:grpSpPr>
            <a:xfrm>
              <a:off x="9141053" y="3479718"/>
              <a:ext cx="1870025" cy="820622"/>
              <a:chOff x="9135433" y="4261975"/>
              <a:chExt cx="2030481" cy="1274528"/>
            </a:xfrm>
          </p:grpSpPr>
          <p:sp>
            <p:nvSpPr>
              <p:cNvPr id="24" name="Speech Bubble: Oval 23">
                <a:extLst>
                  <a:ext uri="{FF2B5EF4-FFF2-40B4-BE49-F238E27FC236}">
                    <a16:creationId xmlns:a16="http://schemas.microsoft.com/office/drawing/2014/main" id="{9C2FA802-C3A4-4C8E-85EE-519CB977BF80}"/>
                  </a:ext>
                </a:extLst>
              </p:cNvPr>
              <p:cNvSpPr/>
              <p:nvPr/>
            </p:nvSpPr>
            <p:spPr>
              <a:xfrm>
                <a:off x="9135433" y="4261975"/>
                <a:ext cx="2030481" cy="1274528"/>
              </a:xfrm>
              <a:prstGeom prst="wedgeEllipseCallout">
                <a:avLst>
                  <a:gd name="adj1" fmla="val 49608"/>
                  <a:gd name="adj2" fmla="val 3145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a:solidFill>
                    <a:srgbClr val="330066"/>
                  </a:solidFill>
                </a:endParaRPr>
              </a:p>
            </p:txBody>
          </p:sp>
          <p:sp>
            <p:nvSpPr>
              <p:cNvPr id="25" name="TextBox 24">
                <a:extLst>
                  <a:ext uri="{FF2B5EF4-FFF2-40B4-BE49-F238E27FC236}">
                    <a16:creationId xmlns:a16="http://schemas.microsoft.com/office/drawing/2014/main" id="{886E60C4-065D-4008-9064-E04E3F3B29FA}"/>
                  </a:ext>
                </a:extLst>
              </p:cNvPr>
              <p:cNvSpPr txBox="1"/>
              <p:nvPr/>
            </p:nvSpPr>
            <p:spPr>
              <a:xfrm>
                <a:off x="9265298" y="4296850"/>
                <a:ext cx="1663232" cy="271553"/>
              </a:xfrm>
              <a:prstGeom prst="rect">
                <a:avLst/>
              </a:prstGeom>
              <a:noFill/>
            </p:spPr>
            <p:txBody>
              <a:bodyPr wrap="square" lIns="0" tIns="0" rIns="0" bIns="0" rtlCol="0">
                <a:spAutoFit/>
              </a:bodyPr>
              <a:lstStyle/>
              <a:p>
                <a:pPr algn="l"/>
                <a:endParaRPr lang="en-US" sz="1200" b="1" dirty="0">
                  <a:solidFill>
                    <a:srgbClr val="330066"/>
                  </a:solidFill>
                  <a:latin typeface="+mj-lt"/>
                </a:endParaRPr>
              </a:p>
            </p:txBody>
          </p:sp>
        </p:grpSp>
        <p:sp>
          <p:nvSpPr>
            <p:cNvPr id="23" name="TextBox 22">
              <a:extLst>
                <a:ext uri="{FF2B5EF4-FFF2-40B4-BE49-F238E27FC236}">
                  <a16:creationId xmlns:a16="http://schemas.microsoft.com/office/drawing/2014/main" id="{89DE2ED3-ABB6-460E-94DB-031C41095812}"/>
                </a:ext>
              </a:extLst>
            </p:cNvPr>
            <p:cNvSpPr txBox="1"/>
            <p:nvPr/>
          </p:nvSpPr>
          <p:spPr>
            <a:xfrm>
              <a:off x="9200101" y="3614668"/>
              <a:ext cx="1844046" cy="611950"/>
            </a:xfrm>
            <a:prstGeom prst="rect">
              <a:avLst/>
            </a:prstGeom>
            <a:noFill/>
          </p:spPr>
          <p:txBody>
            <a:bodyPr wrap="square">
              <a:spAutoFit/>
            </a:bodyPr>
            <a:lstStyle/>
            <a:p>
              <a:pPr algn="ctr"/>
              <a:r>
                <a:rPr lang="da-DK" sz="1200" dirty="0">
                  <a:solidFill>
                    <a:srgbClr val="330066"/>
                  </a:solidFill>
                </a:rPr>
                <a:t>”Den viser helt </a:t>
              </a:r>
              <a:r>
                <a:rPr lang="da-DK" sz="1200" b="1" dirty="0">
                  <a:solidFill>
                    <a:srgbClr val="330066"/>
                  </a:solidFill>
                </a:rPr>
                <a:t>almindelige mennesker</a:t>
              </a:r>
              <a:r>
                <a:rPr lang="da-DK" sz="1200" dirty="0">
                  <a:solidFill>
                    <a:srgbClr val="330066"/>
                  </a:solidFill>
                </a:rPr>
                <a:t>, hvilket gør den autentisk.”</a:t>
              </a:r>
              <a:endParaRPr lang="en-US" sz="1200" dirty="0">
                <a:solidFill>
                  <a:srgbClr val="330066"/>
                </a:solidFill>
              </a:endParaRPr>
            </a:p>
          </p:txBody>
        </p:sp>
      </p:grpSp>
      <p:grpSp>
        <p:nvGrpSpPr>
          <p:cNvPr id="26" name="Group 25">
            <a:extLst>
              <a:ext uri="{FF2B5EF4-FFF2-40B4-BE49-F238E27FC236}">
                <a16:creationId xmlns:a16="http://schemas.microsoft.com/office/drawing/2014/main" id="{4E7994DC-F2E9-4606-ABF7-B81CE5EE6357}"/>
              </a:ext>
            </a:extLst>
          </p:cNvPr>
          <p:cNvGrpSpPr/>
          <p:nvPr/>
        </p:nvGrpSpPr>
        <p:grpSpPr>
          <a:xfrm>
            <a:off x="728640" y="2960313"/>
            <a:ext cx="2380979" cy="1309035"/>
            <a:chOff x="666856" y="2137964"/>
            <a:chExt cx="2036819" cy="1399717"/>
          </a:xfrm>
        </p:grpSpPr>
        <p:sp>
          <p:nvSpPr>
            <p:cNvPr id="27" name="Speech Bubble: Oval 26">
              <a:extLst>
                <a:ext uri="{FF2B5EF4-FFF2-40B4-BE49-F238E27FC236}">
                  <a16:creationId xmlns:a16="http://schemas.microsoft.com/office/drawing/2014/main" id="{A33F4947-D0DD-4F80-8BB2-153046EAF936}"/>
                </a:ext>
              </a:extLst>
            </p:cNvPr>
            <p:cNvSpPr/>
            <p:nvPr/>
          </p:nvSpPr>
          <p:spPr>
            <a:xfrm>
              <a:off x="666856" y="2137964"/>
              <a:ext cx="2036819" cy="1399717"/>
            </a:xfrm>
            <a:prstGeom prst="wedgeEllipseCallout">
              <a:avLst>
                <a:gd name="adj1" fmla="val 60186"/>
                <a:gd name="adj2" fmla="val -3142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dirty="0">
                <a:solidFill>
                  <a:srgbClr val="330066"/>
                </a:solidFill>
              </a:endParaRPr>
            </a:p>
          </p:txBody>
        </p:sp>
        <p:sp>
          <p:nvSpPr>
            <p:cNvPr id="28" name="TextBox 27">
              <a:extLst>
                <a:ext uri="{FF2B5EF4-FFF2-40B4-BE49-F238E27FC236}">
                  <a16:creationId xmlns:a16="http://schemas.microsoft.com/office/drawing/2014/main" id="{8A2AB5D1-063D-46BE-BA04-7567C47D008E}"/>
                </a:ext>
              </a:extLst>
            </p:cNvPr>
            <p:cNvSpPr txBox="1"/>
            <p:nvPr/>
          </p:nvSpPr>
          <p:spPr>
            <a:xfrm>
              <a:off x="756869" y="2444744"/>
              <a:ext cx="1856791" cy="789834"/>
            </a:xfrm>
            <a:prstGeom prst="rect">
              <a:avLst/>
            </a:prstGeom>
            <a:noFill/>
          </p:spPr>
          <p:txBody>
            <a:bodyPr wrap="square" lIns="0" tIns="0" rIns="0" bIns="0" rtlCol="0">
              <a:spAutoFit/>
            </a:bodyPr>
            <a:lstStyle/>
            <a:p>
              <a:pPr algn="ctr"/>
              <a:r>
                <a:rPr lang="da-DK" sz="1200" dirty="0">
                  <a:solidFill>
                    <a:srgbClr val="330066"/>
                  </a:solidFill>
                  <a:latin typeface="+mj-lt"/>
                </a:rPr>
                <a:t>”Er </a:t>
              </a:r>
              <a:r>
                <a:rPr lang="da-DK" sz="1200" b="1" dirty="0">
                  <a:solidFill>
                    <a:srgbClr val="330066"/>
                  </a:solidFill>
                  <a:latin typeface="+mj-lt"/>
                </a:rPr>
                <a:t>overraskende</a:t>
              </a:r>
              <a:r>
                <a:rPr lang="da-DK" sz="1200" dirty="0">
                  <a:solidFill>
                    <a:srgbClr val="330066"/>
                  </a:solidFill>
                  <a:latin typeface="+mj-lt"/>
                </a:rPr>
                <a:t> på den gode måde, sober og </a:t>
              </a:r>
              <a:r>
                <a:rPr lang="da-DK" sz="1200" b="1" dirty="0">
                  <a:solidFill>
                    <a:srgbClr val="330066"/>
                  </a:solidFill>
                  <a:latin typeface="+mj-lt"/>
                </a:rPr>
                <a:t>informativ </a:t>
              </a:r>
              <a:r>
                <a:rPr lang="da-DK" sz="1200" dirty="0">
                  <a:solidFill>
                    <a:srgbClr val="330066"/>
                  </a:solidFill>
                  <a:latin typeface="+mj-lt"/>
                </a:rPr>
                <a:t>og befriende uden løftede pegefingre.”</a:t>
              </a:r>
              <a:endParaRPr lang="en-US" sz="1200" dirty="0">
                <a:solidFill>
                  <a:srgbClr val="330066"/>
                </a:solidFill>
                <a:latin typeface="+mj-lt"/>
              </a:endParaRPr>
            </a:p>
          </p:txBody>
        </p:sp>
      </p:grpSp>
      <p:grpSp>
        <p:nvGrpSpPr>
          <p:cNvPr id="29" name="Group 28">
            <a:extLst>
              <a:ext uri="{FF2B5EF4-FFF2-40B4-BE49-F238E27FC236}">
                <a16:creationId xmlns:a16="http://schemas.microsoft.com/office/drawing/2014/main" id="{AD15B7F3-43EE-47E8-B7B6-329297250382}"/>
              </a:ext>
            </a:extLst>
          </p:cNvPr>
          <p:cNvGrpSpPr/>
          <p:nvPr/>
        </p:nvGrpSpPr>
        <p:grpSpPr>
          <a:xfrm>
            <a:off x="1737357" y="1892891"/>
            <a:ext cx="1945656" cy="878018"/>
            <a:chOff x="885300" y="3844141"/>
            <a:chExt cx="1908391" cy="917423"/>
          </a:xfrm>
        </p:grpSpPr>
        <p:sp>
          <p:nvSpPr>
            <p:cNvPr id="30" name="Speech Bubble: Oval 29">
              <a:extLst>
                <a:ext uri="{FF2B5EF4-FFF2-40B4-BE49-F238E27FC236}">
                  <a16:creationId xmlns:a16="http://schemas.microsoft.com/office/drawing/2014/main" id="{B7DCEBF6-1E60-44A4-B7A3-F33AE83C21D3}"/>
                </a:ext>
              </a:extLst>
            </p:cNvPr>
            <p:cNvSpPr/>
            <p:nvPr/>
          </p:nvSpPr>
          <p:spPr>
            <a:xfrm>
              <a:off x="885300" y="3844141"/>
              <a:ext cx="1908391" cy="917423"/>
            </a:xfrm>
            <a:prstGeom prst="wedgeEllipseCallout">
              <a:avLst>
                <a:gd name="adj1" fmla="val 39999"/>
                <a:gd name="adj2" fmla="val 4973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a:solidFill>
                  <a:srgbClr val="330066"/>
                </a:solidFill>
              </a:endParaRPr>
            </a:p>
          </p:txBody>
        </p:sp>
        <p:sp>
          <p:nvSpPr>
            <p:cNvPr id="31" name="TextBox 30">
              <a:extLst>
                <a:ext uri="{FF2B5EF4-FFF2-40B4-BE49-F238E27FC236}">
                  <a16:creationId xmlns:a16="http://schemas.microsoft.com/office/drawing/2014/main" id="{335796BB-6E37-4317-A79B-34A95C28E383}"/>
                </a:ext>
              </a:extLst>
            </p:cNvPr>
            <p:cNvSpPr txBox="1"/>
            <p:nvPr/>
          </p:nvSpPr>
          <p:spPr>
            <a:xfrm>
              <a:off x="1047894" y="3992571"/>
              <a:ext cx="1629868" cy="578861"/>
            </a:xfrm>
            <a:prstGeom prst="rect">
              <a:avLst/>
            </a:prstGeom>
            <a:noFill/>
          </p:spPr>
          <p:txBody>
            <a:bodyPr wrap="square" lIns="0" tIns="0" rIns="0" bIns="0" rtlCol="0">
              <a:spAutoFit/>
            </a:bodyPr>
            <a:lstStyle/>
            <a:p>
              <a:pPr algn="ctr"/>
              <a:r>
                <a:rPr lang="da-DK" sz="1200" b="1" dirty="0">
                  <a:solidFill>
                    <a:srgbClr val="330066"/>
                  </a:solidFill>
                  <a:latin typeface="+mj-lt"/>
                </a:rPr>
                <a:t>”</a:t>
              </a:r>
              <a:r>
                <a:rPr lang="da-DK" sz="1200" dirty="0">
                  <a:solidFill>
                    <a:srgbClr val="330066"/>
                  </a:solidFill>
                  <a:latin typeface="+mj-lt"/>
                </a:rPr>
                <a:t>Klart og enkelt </a:t>
              </a:r>
              <a:r>
                <a:rPr lang="da-DK" sz="1200" b="1" dirty="0">
                  <a:solidFill>
                    <a:srgbClr val="330066"/>
                  </a:solidFill>
                  <a:latin typeface="+mj-lt"/>
                </a:rPr>
                <a:t>budskab</a:t>
              </a:r>
              <a:r>
                <a:rPr lang="da-DK" sz="1200" dirty="0">
                  <a:solidFill>
                    <a:srgbClr val="330066"/>
                  </a:solidFill>
                  <a:latin typeface="+mj-lt"/>
                </a:rPr>
                <a:t> og meget stærk i sit udtryk</a:t>
              </a:r>
              <a:r>
                <a:rPr lang="da-DK" sz="1200" b="1" dirty="0">
                  <a:solidFill>
                    <a:srgbClr val="330066"/>
                  </a:solidFill>
                  <a:latin typeface="+mj-lt"/>
                </a:rPr>
                <a:t>.”</a:t>
              </a:r>
              <a:endParaRPr lang="en-US" sz="1200" dirty="0">
                <a:solidFill>
                  <a:srgbClr val="330066"/>
                </a:solidFill>
                <a:latin typeface="+mj-lt"/>
              </a:endParaRPr>
            </a:p>
          </p:txBody>
        </p:sp>
      </p:grpSp>
      <p:grpSp>
        <p:nvGrpSpPr>
          <p:cNvPr id="32" name="Group 31">
            <a:extLst>
              <a:ext uri="{FF2B5EF4-FFF2-40B4-BE49-F238E27FC236}">
                <a16:creationId xmlns:a16="http://schemas.microsoft.com/office/drawing/2014/main" id="{0D813BE9-C431-43EB-9B78-4E5F58C8B58C}"/>
              </a:ext>
            </a:extLst>
          </p:cNvPr>
          <p:cNvGrpSpPr/>
          <p:nvPr/>
        </p:nvGrpSpPr>
        <p:grpSpPr>
          <a:xfrm>
            <a:off x="9638841" y="4436027"/>
            <a:ext cx="2433363" cy="866727"/>
            <a:chOff x="9141054" y="3479718"/>
            <a:chExt cx="1903093" cy="820622"/>
          </a:xfrm>
        </p:grpSpPr>
        <p:grpSp>
          <p:nvGrpSpPr>
            <p:cNvPr id="33" name="Group 32">
              <a:extLst>
                <a:ext uri="{FF2B5EF4-FFF2-40B4-BE49-F238E27FC236}">
                  <a16:creationId xmlns:a16="http://schemas.microsoft.com/office/drawing/2014/main" id="{7035C021-821A-40C9-B861-C98B67BDEB8D}"/>
                </a:ext>
              </a:extLst>
            </p:cNvPr>
            <p:cNvGrpSpPr/>
            <p:nvPr/>
          </p:nvGrpSpPr>
          <p:grpSpPr>
            <a:xfrm>
              <a:off x="9141054" y="3479718"/>
              <a:ext cx="1870025" cy="820622"/>
              <a:chOff x="9135434" y="4261975"/>
              <a:chExt cx="2030481" cy="1274528"/>
            </a:xfrm>
          </p:grpSpPr>
          <p:sp>
            <p:nvSpPr>
              <p:cNvPr id="35" name="Speech Bubble: Oval 34">
                <a:extLst>
                  <a:ext uri="{FF2B5EF4-FFF2-40B4-BE49-F238E27FC236}">
                    <a16:creationId xmlns:a16="http://schemas.microsoft.com/office/drawing/2014/main" id="{677E4754-A23C-41FD-ACF7-E35226F95CC2}"/>
                  </a:ext>
                </a:extLst>
              </p:cNvPr>
              <p:cNvSpPr/>
              <p:nvPr/>
            </p:nvSpPr>
            <p:spPr>
              <a:xfrm>
                <a:off x="9135434" y="4261975"/>
                <a:ext cx="2030481" cy="1274528"/>
              </a:xfrm>
              <a:prstGeom prst="wedgeEllipseCallout">
                <a:avLst>
                  <a:gd name="adj1" fmla="val -32730"/>
                  <a:gd name="adj2" fmla="val 6329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a:solidFill>
                    <a:srgbClr val="330066"/>
                  </a:solidFill>
                </a:endParaRPr>
              </a:p>
            </p:txBody>
          </p:sp>
          <p:sp>
            <p:nvSpPr>
              <p:cNvPr id="36" name="TextBox 35">
                <a:extLst>
                  <a:ext uri="{FF2B5EF4-FFF2-40B4-BE49-F238E27FC236}">
                    <a16:creationId xmlns:a16="http://schemas.microsoft.com/office/drawing/2014/main" id="{8961FA42-3EA0-40DD-B901-1F78C80F4DCA}"/>
                  </a:ext>
                </a:extLst>
              </p:cNvPr>
              <p:cNvSpPr txBox="1"/>
              <p:nvPr/>
            </p:nvSpPr>
            <p:spPr>
              <a:xfrm>
                <a:off x="9265298" y="4296850"/>
                <a:ext cx="1663231" cy="271553"/>
              </a:xfrm>
              <a:prstGeom prst="rect">
                <a:avLst/>
              </a:prstGeom>
              <a:noFill/>
            </p:spPr>
            <p:txBody>
              <a:bodyPr wrap="square" lIns="0" tIns="0" rIns="0" bIns="0" rtlCol="0">
                <a:spAutoFit/>
              </a:bodyPr>
              <a:lstStyle/>
              <a:p>
                <a:pPr algn="l"/>
                <a:endParaRPr lang="en-US" sz="1200" b="1" dirty="0">
                  <a:solidFill>
                    <a:srgbClr val="330066"/>
                  </a:solidFill>
                  <a:latin typeface="+mj-lt"/>
                </a:endParaRPr>
              </a:p>
            </p:txBody>
          </p:sp>
        </p:grpSp>
        <p:sp>
          <p:nvSpPr>
            <p:cNvPr id="34" name="TextBox 33">
              <a:extLst>
                <a:ext uri="{FF2B5EF4-FFF2-40B4-BE49-F238E27FC236}">
                  <a16:creationId xmlns:a16="http://schemas.microsoft.com/office/drawing/2014/main" id="{7BEF2C96-2E9A-4E99-B6A9-4199D449536E}"/>
                </a:ext>
              </a:extLst>
            </p:cNvPr>
            <p:cNvSpPr txBox="1"/>
            <p:nvPr/>
          </p:nvSpPr>
          <p:spPr>
            <a:xfrm>
              <a:off x="9200101" y="3614668"/>
              <a:ext cx="1844046" cy="437107"/>
            </a:xfrm>
            <a:prstGeom prst="rect">
              <a:avLst/>
            </a:prstGeom>
            <a:noFill/>
          </p:spPr>
          <p:txBody>
            <a:bodyPr wrap="square">
              <a:spAutoFit/>
            </a:bodyPr>
            <a:lstStyle/>
            <a:p>
              <a:pPr algn="ctr"/>
              <a:r>
                <a:rPr lang="da-DK" sz="1200" dirty="0">
                  <a:solidFill>
                    <a:srgbClr val="330066"/>
                  </a:solidFill>
                </a:rPr>
                <a:t>”Den er meget </a:t>
              </a:r>
              <a:r>
                <a:rPr lang="da-DK" sz="1200" b="1" dirty="0">
                  <a:solidFill>
                    <a:srgbClr val="330066"/>
                  </a:solidFill>
                </a:rPr>
                <a:t>tankevækkende</a:t>
              </a:r>
              <a:r>
                <a:rPr lang="da-DK" sz="1200" dirty="0">
                  <a:solidFill>
                    <a:srgbClr val="330066"/>
                  </a:solidFill>
                </a:rPr>
                <a:t> og med til at nedbryde tabu.”</a:t>
              </a:r>
              <a:endParaRPr lang="en-US" sz="1200" dirty="0">
                <a:solidFill>
                  <a:srgbClr val="330066"/>
                </a:solidFill>
              </a:endParaRPr>
            </a:p>
          </p:txBody>
        </p:sp>
      </p:grpSp>
      <p:grpSp>
        <p:nvGrpSpPr>
          <p:cNvPr id="42" name="Group 41">
            <a:extLst>
              <a:ext uri="{FF2B5EF4-FFF2-40B4-BE49-F238E27FC236}">
                <a16:creationId xmlns:a16="http://schemas.microsoft.com/office/drawing/2014/main" id="{7C8A5EDF-8F67-4A08-8927-B27CC8FBF75F}"/>
              </a:ext>
            </a:extLst>
          </p:cNvPr>
          <p:cNvGrpSpPr/>
          <p:nvPr/>
        </p:nvGrpSpPr>
        <p:grpSpPr>
          <a:xfrm>
            <a:off x="8662220" y="3087992"/>
            <a:ext cx="2464136" cy="986979"/>
            <a:chOff x="885300" y="3771460"/>
            <a:chExt cx="1908391" cy="738790"/>
          </a:xfrm>
        </p:grpSpPr>
        <p:sp>
          <p:nvSpPr>
            <p:cNvPr id="43" name="Speech Bubble: Oval 42">
              <a:extLst>
                <a:ext uri="{FF2B5EF4-FFF2-40B4-BE49-F238E27FC236}">
                  <a16:creationId xmlns:a16="http://schemas.microsoft.com/office/drawing/2014/main" id="{40CECB11-95EE-42AE-8C31-7423EDA3F1EF}"/>
                </a:ext>
              </a:extLst>
            </p:cNvPr>
            <p:cNvSpPr/>
            <p:nvPr/>
          </p:nvSpPr>
          <p:spPr>
            <a:xfrm>
              <a:off x="885300" y="3771460"/>
              <a:ext cx="1908391" cy="738790"/>
            </a:xfrm>
            <a:prstGeom prst="wedgeEllipseCallout">
              <a:avLst>
                <a:gd name="adj1" fmla="val -54853"/>
                <a:gd name="adj2" fmla="val 3957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a:solidFill>
                  <a:srgbClr val="330066"/>
                </a:solidFill>
              </a:endParaRPr>
            </a:p>
          </p:txBody>
        </p:sp>
        <p:sp>
          <p:nvSpPr>
            <p:cNvPr id="44" name="TextBox 43">
              <a:extLst>
                <a:ext uri="{FF2B5EF4-FFF2-40B4-BE49-F238E27FC236}">
                  <a16:creationId xmlns:a16="http://schemas.microsoft.com/office/drawing/2014/main" id="{2943F152-8819-4FB9-BC83-9B9B01F939B0}"/>
                </a:ext>
              </a:extLst>
            </p:cNvPr>
            <p:cNvSpPr txBox="1"/>
            <p:nvPr/>
          </p:nvSpPr>
          <p:spPr>
            <a:xfrm>
              <a:off x="1067997" y="3920504"/>
              <a:ext cx="1629869" cy="414688"/>
            </a:xfrm>
            <a:prstGeom prst="rect">
              <a:avLst/>
            </a:prstGeom>
            <a:noFill/>
          </p:spPr>
          <p:txBody>
            <a:bodyPr wrap="square" lIns="0" tIns="0" rIns="0" bIns="0" rtlCol="0">
              <a:spAutoFit/>
            </a:bodyPr>
            <a:lstStyle/>
            <a:p>
              <a:pPr algn="ctr"/>
              <a:r>
                <a:rPr lang="da-DK" sz="1200" b="1" dirty="0">
                  <a:solidFill>
                    <a:srgbClr val="330066"/>
                  </a:solidFill>
                  <a:latin typeface="+mj-lt"/>
                </a:rPr>
                <a:t>”</a:t>
              </a:r>
              <a:r>
                <a:rPr lang="da-DK" sz="1200" dirty="0">
                  <a:solidFill>
                    <a:srgbClr val="330066"/>
                  </a:solidFill>
                  <a:latin typeface="+mj-lt"/>
                </a:rPr>
                <a:t>Viser meget </a:t>
              </a:r>
              <a:r>
                <a:rPr lang="da-DK" sz="1200" b="1" dirty="0">
                  <a:solidFill>
                    <a:srgbClr val="330066"/>
                  </a:solidFill>
                  <a:latin typeface="+mj-lt"/>
                </a:rPr>
                <a:t>tydeligt</a:t>
              </a:r>
              <a:r>
                <a:rPr lang="da-DK" sz="1200" dirty="0">
                  <a:solidFill>
                    <a:srgbClr val="330066"/>
                  </a:solidFill>
                  <a:latin typeface="+mj-lt"/>
                </a:rPr>
                <a:t> at alkoholproblemer kan ramme alle!”</a:t>
              </a:r>
              <a:endParaRPr lang="en-US" sz="1200" dirty="0">
                <a:solidFill>
                  <a:srgbClr val="330066"/>
                </a:solidFill>
                <a:latin typeface="+mj-lt"/>
              </a:endParaRPr>
            </a:p>
          </p:txBody>
        </p:sp>
      </p:grpSp>
      <p:sp>
        <p:nvSpPr>
          <p:cNvPr id="37" name="Ellipse 36">
            <a:extLst>
              <a:ext uri="{FF2B5EF4-FFF2-40B4-BE49-F238E27FC236}">
                <a16:creationId xmlns:a16="http://schemas.microsoft.com/office/drawing/2014/main" id="{FAF26764-C5CE-470E-AE47-8C2746EF98A8}"/>
              </a:ext>
            </a:extLst>
          </p:cNvPr>
          <p:cNvSpPr/>
          <p:nvPr/>
        </p:nvSpPr>
        <p:spPr>
          <a:xfrm>
            <a:off x="573361" y="1832013"/>
            <a:ext cx="1080000" cy="1080000"/>
          </a:xfrm>
          <a:prstGeom prst="ellipse">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rgbClr val="330066"/>
                </a:solidFill>
              </a:rPr>
              <a:t>84%</a:t>
            </a:r>
          </a:p>
        </p:txBody>
      </p:sp>
      <p:grpSp>
        <p:nvGrpSpPr>
          <p:cNvPr id="38" name="Group 37">
            <a:extLst>
              <a:ext uri="{FF2B5EF4-FFF2-40B4-BE49-F238E27FC236}">
                <a16:creationId xmlns:a16="http://schemas.microsoft.com/office/drawing/2014/main" id="{6BAD6239-F8E5-41FA-9F71-47BA30032766}"/>
              </a:ext>
            </a:extLst>
          </p:cNvPr>
          <p:cNvGrpSpPr/>
          <p:nvPr/>
        </p:nvGrpSpPr>
        <p:grpSpPr>
          <a:xfrm>
            <a:off x="2258522" y="5260915"/>
            <a:ext cx="2316892" cy="679909"/>
            <a:chOff x="9200101" y="3502169"/>
            <a:chExt cx="1844046" cy="643742"/>
          </a:xfrm>
        </p:grpSpPr>
        <p:grpSp>
          <p:nvGrpSpPr>
            <p:cNvPr id="39" name="Group 38">
              <a:extLst>
                <a:ext uri="{FF2B5EF4-FFF2-40B4-BE49-F238E27FC236}">
                  <a16:creationId xmlns:a16="http://schemas.microsoft.com/office/drawing/2014/main" id="{841E79D5-006C-4896-B850-E4513803C802}"/>
                </a:ext>
              </a:extLst>
            </p:cNvPr>
            <p:cNvGrpSpPr/>
            <p:nvPr/>
          </p:nvGrpSpPr>
          <p:grpSpPr>
            <a:xfrm>
              <a:off x="9260653" y="3502169"/>
              <a:ext cx="1742996" cy="643742"/>
              <a:chOff x="9265298" y="4296849"/>
              <a:chExt cx="1892553" cy="999812"/>
            </a:xfrm>
          </p:grpSpPr>
          <p:sp>
            <p:nvSpPr>
              <p:cNvPr id="41" name="Speech Bubble: Oval 40">
                <a:extLst>
                  <a:ext uri="{FF2B5EF4-FFF2-40B4-BE49-F238E27FC236}">
                    <a16:creationId xmlns:a16="http://schemas.microsoft.com/office/drawing/2014/main" id="{FA80591A-0E71-4F2E-9B0A-0693C72919BC}"/>
                  </a:ext>
                </a:extLst>
              </p:cNvPr>
              <p:cNvSpPr/>
              <p:nvPr/>
            </p:nvSpPr>
            <p:spPr>
              <a:xfrm>
                <a:off x="9340068" y="4303138"/>
                <a:ext cx="1817783" cy="993523"/>
              </a:xfrm>
              <a:prstGeom prst="wedgeEllipseCallout">
                <a:avLst>
                  <a:gd name="adj1" fmla="val -32730"/>
                  <a:gd name="adj2" fmla="val -6928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a:solidFill>
                    <a:srgbClr val="330066"/>
                  </a:solidFill>
                </a:endParaRPr>
              </a:p>
            </p:txBody>
          </p:sp>
          <p:sp>
            <p:nvSpPr>
              <p:cNvPr id="45" name="TextBox 44">
                <a:extLst>
                  <a:ext uri="{FF2B5EF4-FFF2-40B4-BE49-F238E27FC236}">
                    <a16:creationId xmlns:a16="http://schemas.microsoft.com/office/drawing/2014/main" id="{C3E8EC1D-1949-4D90-9042-F4D8FB717C5D}"/>
                  </a:ext>
                </a:extLst>
              </p:cNvPr>
              <p:cNvSpPr txBox="1"/>
              <p:nvPr/>
            </p:nvSpPr>
            <p:spPr>
              <a:xfrm>
                <a:off x="9265298" y="4296849"/>
                <a:ext cx="1663232" cy="271553"/>
              </a:xfrm>
              <a:prstGeom prst="rect">
                <a:avLst/>
              </a:prstGeom>
              <a:noFill/>
            </p:spPr>
            <p:txBody>
              <a:bodyPr wrap="square" lIns="0" tIns="0" rIns="0" bIns="0" rtlCol="0">
                <a:spAutoFit/>
              </a:bodyPr>
              <a:lstStyle/>
              <a:p>
                <a:pPr algn="l"/>
                <a:endParaRPr lang="en-US" sz="1200" b="1" dirty="0">
                  <a:solidFill>
                    <a:srgbClr val="330066"/>
                  </a:solidFill>
                  <a:latin typeface="+mj-lt"/>
                </a:endParaRPr>
              </a:p>
            </p:txBody>
          </p:sp>
        </p:grpSp>
        <p:sp>
          <p:nvSpPr>
            <p:cNvPr id="40" name="TextBox 39">
              <a:extLst>
                <a:ext uri="{FF2B5EF4-FFF2-40B4-BE49-F238E27FC236}">
                  <a16:creationId xmlns:a16="http://schemas.microsoft.com/office/drawing/2014/main" id="{750AD940-9611-439E-BBE5-0763F51B9DD4}"/>
                </a:ext>
              </a:extLst>
            </p:cNvPr>
            <p:cNvSpPr txBox="1"/>
            <p:nvPr/>
          </p:nvSpPr>
          <p:spPr>
            <a:xfrm>
              <a:off x="9200101" y="3614668"/>
              <a:ext cx="1844046" cy="262264"/>
            </a:xfrm>
            <a:prstGeom prst="rect">
              <a:avLst/>
            </a:prstGeom>
            <a:noFill/>
          </p:spPr>
          <p:txBody>
            <a:bodyPr wrap="square">
              <a:spAutoFit/>
            </a:bodyPr>
            <a:lstStyle/>
            <a:p>
              <a:pPr algn="ctr"/>
              <a:r>
                <a:rPr lang="da-DK" sz="1200" dirty="0">
                  <a:solidFill>
                    <a:srgbClr val="330066"/>
                  </a:solidFill>
                </a:rPr>
                <a:t>”Virker </a:t>
              </a:r>
              <a:r>
                <a:rPr lang="da-DK" sz="1200" b="1" dirty="0">
                  <a:solidFill>
                    <a:srgbClr val="330066"/>
                  </a:solidFill>
                </a:rPr>
                <a:t>ægte</a:t>
              </a:r>
              <a:r>
                <a:rPr lang="da-DK" sz="1200" dirty="0">
                  <a:solidFill>
                    <a:srgbClr val="330066"/>
                  </a:solidFill>
                </a:rPr>
                <a:t> og overraskende”</a:t>
              </a:r>
              <a:endParaRPr lang="en-US" sz="1200" dirty="0">
                <a:solidFill>
                  <a:srgbClr val="330066"/>
                </a:solidFill>
              </a:endParaRPr>
            </a:p>
          </p:txBody>
        </p:sp>
      </p:grpSp>
      <p:grpSp>
        <p:nvGrpSpPr>
          <p:cNvPr id="46" name="Group 45">
            <a:extLst>
              <a:ext uri="{FF2B5EF4-FFF2-40B4-BE49-F238E27FC236}">
                <a16:creationId xmlns:a16="http://schemas.microsoft.com/office/drawing/2014/main" id="{388DB631-C3E7-4BD4-9BCD-D28FFEA5A182}"/>
              </a:ext>
            </a:extLst>
          </p:cNvPr>
          <p:cNvGrpSpPr/>
          <p:nvPr/>
        </p:nvGrpSpPr>
        <p:grpSpPr>
          <a:xfrm>
            <a:off x="7156706" y="5524581"/>
            <a:ext cx="3072988" cy="848563"/>
            <a:chOff x="8574496" y="1419997"/>
            <a:chExt cx="3003142" cy="1115767"/>
          </a:xfrm>
        </p:grpSpPr>
        <p:grpSp>
          <p:nvGrpSpPr>
            <p:cNvPr id="47" name="Group 46">
              <a:extLst>
                <a:ext uri="{FF2B5EF4-FFF2-40B4-BE49-F238E27FC236}">
                  <a16:creationId xmlns:a16="http://schemas.microsoft.com/office/drawing/2014/main" id="{A28E2D16-1537-4397-A4D9-4EA44BE89A19}"/>
                </a:ext>
              </a:extLst>
            </p:cNvPr>
            <p:cNvGrpSpPr/>
            <p:nvPr/>
          </p:nvGrpSpPr>
          <p:grpSpPr>
            <a:xfrm>
              <a:off x="8574496" y="1419997"/>
              <a:ext cx="3003142" cy="1115767"/>
              <a:chOff x="9257075" y="1791771"/>
              <a:chExt cx="1530221" cy="985493"/>
            </a:xfrm>
          </p:grpSpPr>
          <p:sp>
            <p:nvSpPr>
              <p:cNvPr id="49" name="Speech Bubble: Oval 48">
                <a:extLst>
                  <a:ext uri="{FF2B5EF4-FFF2-40B4-BE49-F238E27FC236}">
                    <a16:creationId xmlns:a16="http://schemas.microsoft.com/office/drawing/2014/main" id="{4ADB7483-08F0-4EFC-93E2-40DC8DD3831F}"/>
                  </a:ext>
                </a:extLst>
              </p:cNvPr>
              <p:cNvSpPr/>
              <p:nvPr/>
            </p:nvSpPr>
            <p:spPr>
              <a:xfrm>
                <a:off x="9257075" y="1791771"/>
                <a:ext cx="1530221" cy="985493"/>
              </a:xfrm>
              <a:prstGeom prst="wedgeEllipseCallout">
                <a:avLst>
                  <a:gd name="adj1" fmla="val -58147"/>
                  <a:gd name="adj2" fmla="val -19205"/>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900" dirty="0">
                  <a:solidFill>
                    <a:srgbClr val="330066"/>
                  </a:solidFill>
                </a:endParaRPr>
              </a:p>
            </p:txBody>
          </p:sp>
          <p:sp>
            <p:nvSpPr>
              <p:cNvPr id="50" name="TextBox 49">
                <a:extLst>
                  <a:ext uri="{FF2B5EF4-FFF2-40B4-BE49-F238E27FC236}">
                    <a16:creationId xmlns:a16="http://schemas.microsoft.com/office/drawing/2014/main" id="{783D9B14-5B71-4001-ABBD-16E5E764356E}"/>
                  </a:ext>
                </a:extLst>
              </p:cNvPr>
              <p:cNvSpPr txBox="1"/>
              <p:nvPr/>
            </p:nvSpPr>
            <p:spPr>
              <a:xfrm>
                <a:off x="9456492" y="2121602"/>
                <a:ext cx="1131387" cy="214465"/>
              </a:xfrm>
              <a:prstGeom prst="rect">
                <a:avLst/>
              </a:prstGeom>
              <a:noFill/>
            </p:spPr>
            <p:txBody>
              <a:bodyPr wrap="square" lIns="0" tIns="0" rIns="0" bIns="0" rtlCol="0">
                <a:spAutoFit/>
              </a:bodyPr>
              <a:lstStyle/>
              <a:p>
                <a:pPr algn="l"/>
                <a:endParaRPr lang="en-US" sz="1200" b="1" dirty="0">
                  <a:solidFill>
                    <a:srgbClr val="330066"/>
                  </a:solidFill>
                  <a:latin typeface="+mj-lt"/>
                </a:endParaRPr>
              </a:p>
            </p:txBody>
          </p:sp>
        </p:grpSp>
        <p:sp>
          <p:nvSpPr>
            <p:cNvPr id="48" name="TextBox 47">
              <a:extLst>
                <a:ext uri="{FF2B5EF4-FFF2-40B4-BE49-F238E27FC236}">
                  <a16:creationId xmlns:a16="http://schemas.microsoft.com/office/drawing/2014/main" id="{F1A0649D-1930-49E1-8F7E-A1214475BDF9}"/>
                </a:ext>
              </a:extLst>
            </p:cNvPr>
            <p:cNvSpPr txBox="1"/>
            <p:nvPr/>
          </p:nvSpPr>
          <p:spPr>
            <a:xfrm>
              <a:off x="8811642" y="1596482"/>
              <a:ext cx="2528850" cy="607039"/>
            </a:xfrm>
            <a:prstGeom prst="rect">
              <a:avLst/>
            </a:prstGeom>
            <a:noFill/>
          </p:spPr>
          <p:txBody>
            <a:bodyPr wrap="square">
              <a:spAutoFit/>
            </a:bodyPr>
            <a:lstStyle/>
            <a:p>
              <a:pPr algn="ctr"/>
              <a:r>
                <a:rPr lang="da-DK" sz="1200" dirty="0">
                  <a:solidFill>
                    <a:srgbClr val="330066"/>
                  </a:solidFill>
                </a:rPr>
                <a:t>”Seriøs håndtering af et alvorligt emne uden</a:t>
              </a:r>
              <a:r>
                <a:rPr lang="da-DK" sz="1200" b="1" dirty="0">
                  <a:solidFill>
                    <a:srgbClr val="330066"/>
                  </a:solidFill>
                </a:rPr>
                <a:t> ‘pop smarte indslag</a:t>
              </a:r>
              <a:r>
                <a:rPr lang="da-DK" sz="1200" dirty="0">
                  <a:solidFill>
                    <a:srgbClr val="330066"/>
                  </a:solidFill>
                </a:rPr>
                <a:t>’ ”</a:t>
              </a:r>
              <a:endParaRPr lang="en-US" sz="1200" dirty="0">
                <a:solidFill>
                  <a:srgbClr val="330066"/>
                </a:solidFill>
              </a:endParaRPr>
            </a:p>
          </p:txBody>
        </p:sp>
      </p:grpSp>
    </p:spTree>
    <p:extLst>
      <p:ext uri="{BB962C8B-B14F-4D97-AF65-F5344CB8AC3E}">
        <p14:creationId xmlns:p14="http://schemas.microsoft.com/office/powerpoint/2010/main" val="1990937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B5C06-8EA5-461C-AA8A-3DE128DAD1BB}"/>
              </a:ext>
            </a:extLst>
          </p:cNvPr>
          <p:cNvSpPr>
            <a:spLocks noGrp="1"/>
          </p:cNvSpPr>
          <p:nvPr>
            <p:ph type="title"/>
          </p:nvPr>
        </p:nvSpPr>
        <p:spPr/>
        <p:txBody>
          <a:bodyPr>
            <a:normAutofit/>
          </a:bodyPr>
          <a:lstStyle/>
          <a:p>
            <a:r>
              <a:rPr lang="da-DK" sz="2400" dirty="0">
                <a:solidFill>
                  <a:srgbClr val="330066"/>
                </a:solidFill>
              </a:rPr>
              <a:t>Fordommene omkring hvem der rammes af alkoholproblemer ser en signifikant forbedring fra begge yderpunkter</a:t>
            </a:r>
          </a:p>
        </p:txBody>
      </p:sp>
      <p:sp>
        <p:nvSpPr>
          <p:cNvPr id="3" name="Slide Number Placeholder 2">
            <a:extLst>
              <a:ext uri="{FF2B5EF4-FFF2-40B4-BE49-F238E27FC236}">
                <a16:creationId xmlns:a16="http://schemas.microsoft.com/office/drawing/2014/main" id="{20FA2159-FA97-46FD-8A38-6200FED5AAAE}"/>
              </a:ext>
            </a:extLst>
          </p:cNvPr>
          <p:cNvSpPr>
            <a:spLocks noGrp="1"/>
          </p:cNvSpPr>
          <p:nvPr>
            <p:ph type="sldNum" sz="quarter" idx="12"/>
          </p:nvPr>
        </p:nvSpPr>
        <p:spPr/>
        <p:txBody>
          <a:bodyPr/>
          <a:lstStyle/>
          <a:p>
            <a:fld id="{32689EFE-6285-4B9C-90F3-085DC9AE5278}" type="slidenum">
              <a:rPr lang="en-US" smtClean="0"/>
              <a:pPr/>
              <a:t>41</a:t>
            </a:fld>
            <a:endParaRPr lang="en-US"/>
          </a:p>
        </p:txBody>
      </p:sp>
      <p:sp>
        <p:nvSpPr>
          <p:cNvPr id="5" name="Text Placeholder 4">
            <a:extLst>
              <a:ext uri="{FF2B5EF4-FFF2-40B4-BE49-F238E27FC236}">
                <a16:creationId xmlns:a16="http://schemas.microsoft.com/office/drawing/2014/main" id="{955BB12A-3220-46A0-8DA0-FC2A220F79F5}"/>
              </a:ext>
            </a:extLst>
          </p:cNvPr>
          <p:cNvSpPr>
            <a:spLocks noGrp="1"/>
          </p:cNvSpPr>
          <p:nvPr>
            <p:ph type="body" sz="quarter" idx="13"/>
          </p:nvPr>
        </p:nvSpPr>
        <p:spPr/>
        <p:txBody>
          <a:bodyPr/>
          <a:lstStyle/>
          <a:p>
            <a:r>
              <a:rPr lang="da-DK" dirty="0"/>
              <a:t>Fordomme│ Total │ Udvikling</a:t>
            </a:r>
          </a:p>
        </p:txBody>
      </p:sp>
      <p:sp>
        <p:nvSpPr>
          <p:cNvPr id="7" name="Text Placeholder 6">
            <a:extLst>
              <a:ext uri="{FF2B5EF4-FFF2-40B4-BE49-F238E27FC236}">
                <a16:creationId xmlns:a16="http://schemas.microsoft.com/office/drawing/2014/main" id="{59F4A9ED-F52C-43FD-B3B9-BF6BCB4B3046}"/>
              </a:ext>
            </a:extLst>
          </p:cNvPr>
          <p:cNvSpPr>
            <a:spLocks noGrp="1"/>
          </p:cNvSpPr>
          <p:nvPr>
            <p:ph type="body" sz="quarter" idx="15"/>
          </p:nvPr>
        </p:nvSpPr>
        <p:spPr>
          <a:xfrm>
            <a:off x="604838" y="5976856"/>
            <a:ext cx="10972801" cy="396777"/>
          </a:xfrm>
        </p:spPr>
        <p:txBody>
          <a:bodyPr/>
          <a:lstStyle/>
          <a:p>
            <a:r>
              <a:rPr lang="da-DK" dirty="0"/>
              <a:t>Q27: Hvem mener du er mest tilbøjelige til at udvikle et alkoholproblem?</a:t>
            </a:r>
          </a:p>
          <a:p>
            <a:r>
              <a:rPr lang="da-DK" dirty="0"/>
              <a:t>Base: Præmåling: 2.014 / Postmåling: 1.023</a:t>
            </a:r>
            <a:endParaRPr lang="da-DK" dirty="0">
              <a:solidFill>
                <a:srgbClr val="C00000"/>
              </a:solidFill>
            </a:endParaRPr>
          </a:p>
        </p:txBody>
      </p:sp>
      <p:graphicFrame>
        <p:nvGraphicFramePr>
          <p:cNvPr id="9" name="Chart Placeholder 8">
            <a:extLst>
              <a:ext uri="{FF2B5EF4-FFF2-40B4-BE49-F238E27FC236}">
                <a16:creationId xmlns:a16="http://schemas.microsoft.com/office/drawing/2014/main" id="{F05D57E2-22DB-4FCA-B849-F550FE4C63DF}"/>
              </a:ext>
            </a:extLst>
          </p:cNvPr>
          <p:cNvGraphicFramePr>
            <a:graphicFrameLocks noGrp="1"/>
          </p:cNvGraphicFramePr>
          <p:nvPr>
            <p:ph type="chart" sz="quarter" idx="14"/>
            <p:extLst>
              <p:ext uri="{D42A27DB-BD31-4B8C-83A1-F6EECF244321}">
                <p14:modId xmlns:p14="http://schemas.microsoft.com/office/powerpoint/2010/main" val="4047597131"/>
              </p:ext>
            </p:extLst>
          </p:nvPr>
        </p:nvGraphicFramePr>
        <p:xfrm>
          <a:off x="604839" y="1854201"/>
          <a:ext cx="10972800" cy="40147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6178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B5C06-8EA5-461C-AA8A-3DE128DAD1BB}"/>
              </a:ext>
            </a:extLst>
          </p:cNvPr>
          <p:cNvSpPr>
            <a:spLocks noGrp="1"/>
          </p:cNvSpPr>
          <p:nvPr>
            <p:ph type="title"/>
          </p:nvPr>
        </p:nvSpPr>
        <p:spPr>
          <a:xfrm>
            <a:off x="604837" y="315131"/>
            <a:ext cx="11206163" cy="1024128"/>
          </a:xfrm>
        </p:spPr>
        <p:txBody>
          <a:bodyPr>
            <a:normAutofit/>
          </a:bodyPr>
          <a:lstStyle/>
          <a:p>
            <a:r>
              <a:rPr lang="da-DK" sz="2400" dirty="0">
                <a:solidFill>
                  <a:srgbClr val="330066"/>
                </a:solidFill>
              </a:rPr>
              <a:t>Viden om behandlingsmuligheder og kendskabet til </a:t>
            </a:r>
            <a:r>
              <a:rPr lang="da-DK" sz="2400" dirty="0" err="1">
                <a:solidFill>
                  <a:srgbClr val="330066"/>
                </a:solidFill>
              </a:rPr>
              <a:t>Alkolinjen</a:t>
            </a:r>
            <a:r>
              <a:rPr lang="da-DK" sz="2400" dirty="0">
                <a:solidFill>
                  <a:srgbClr val="330066"/>
                </a:solidFill>
              </a:rPr>
              <a:t> ligger stabilt – hvor flere dog angiver at have ‘hørt om’ </a:t>
            </a:r>
            <a:r>
              <a:rPr lang="da-DK" sz="2400" dirty="0" err="1">
                <a:solidFill>
                  <a:srgbClr val="330066"/>
                </a:solidFill>
              </a:rPr>
              <a:t>Alkolinjen</a:t>
            </a:r>
            <a:endParaRPr lang="da-DK" sz="2400" dirty="0">
              <a:solidFill>
                <a:srgbClr val="330066"/>
              </a:solidFill>
            </a:endParaRPr>
          </a:p>
        </p:txBody>
      </p:sp>
      <p:sp>
        <p:nvSpPr>
          <p:cNvPr id="3" name="Slide Number Placeholder 2">
            <a:extLst>
              <a:ext uri="{FF2B5EF4-FFF2-40B4-BE49-F238E27FC236}">
                <a16:creationId xmlns:a16="http://schemas.microsoft.com/office/drawing/2014/main" id="{20FA2159-FA97-46FD-8A38-6200FED5AAAE}"/>
              </a:ext>
            </a:extLst>
          </p:cNvPr>
          <p:cNvSpPr>
            <a:spLocks noGrp="1"/>
          </p:cNvSpPr>
          <p:nvPr>
            <p:ph type="sldNum" sz="quarter" idx="12"/>
          </p:nvPr>
        </p:nvSpPr>
        <p:spPr/>
        <p:txBody>
          <a:bodyPr/>
          <a:lstStyle/>
          <a:p>
            <a:fld id="{32689EFE-6285-4B9C-90F3-085DC9AE5278}" type="slidenum">
              <a:rPr lang="en-US" smtClean="0"/>
              <a:pPr/>
              <a:t>42</a:t>
            </a:fld>
            <a:endParaRPr lang="en-US"/>
          </a:p>
        </p:txBody>
      </p:sp>
      <p:sp>
        <p:nvSpPr>
          <p:cNvPr id="5" name="Text Placeholder 4">
            <a:extLst>
              <a:ext uri="{FF2B5EF4-FFF2-40B4-BE49-F238E27FC236}">
                <a16:creationId xmlns:a16="http://schemas.microsoft.com/office/drawing/2014/main" id="{955BB12A-3220-46A0-8DA0-FC2A220F79F5}"/>
              </a:ext>
            </a:extLst>
          </p:cNvPr>
          <p:cNvSpPr>
            <a:spLocks noGrp="1"/>
          </p:cNvSpPr>
          <p:nvPr>
            <p:ph type="body" sz="quarter" idx="13"/>
          </p:nvPr>
        </p:nvSpPr>
        <p:spPr/>
        <p:txBody>
          <a:bodyPr/>
          <a:lstStyle/>
          <a:p>
            <a:r>
              <a:rPr lang="da-DK" dirty="0"/>
              <a:t>Viden &amp; Kendskab│ Total</a:t>
            </a:r>
          </a:p>
        </p:txBody>
      </p:sp>
      <p:sp>
        <p:nvSpPr>
          <p:cNvPr id="7" name="Text Placeholder 6">
            <a:extLst>
              <a:ext uri="{FF2B5EF4-FFF2-40B4-BE49-F238E27FC236}">
                <a16:creationId xmlns:a16="http://schemas.microsoft.com/office/drawing/2014/main" id="{59F4A9ED-F52C-43FD-B3B9-BF6BCB4B3046}"/>
              </a:ext>
            </a:extLst>
          </p:cNvPr>
          <p:cNvSpPr>
            <a:spLocks noGrp="1"/>
          </p:cNvSpPr>
          <p:nvPr>
            <p:ph type="body" sz="quarter" idx="15"/>
          </p:nvPr>
        </p:nvSpPr>
        <p:spPr>
          <a:xfrm>
            <a:off x="604838" y="5976856"/>
            <a:ext cx="10972801" cy="396777"/>
          </a:xfrm>
        </p:spPr>
        <p:txBody>
          <a:bodyPr>
            <a:normAutofit/>
          </a:bodyPr>
          <a:lstStyle/>
          <a:p>
            <a:r>
              <a:rPr lang="da-DK" dirty="0"/>
              <a:t>Q35: Vidste du, at din kommune skal tilbyde dig gratis behandling, hvis du får alkoholproblemer (bliver afhængig / har et skadeligt forbrug)? + Q36: Vidste du, at alle kommuner tilbyder gratis og anonym og professionel alkoholrådgivning? + Q38: Kender du </a:t>
            </a:r>
            <a:r>
              <a:rPr lang="da-DK" dirty="0" err="1"/>
              <a:t>Alkolinjen</a:t>
            </a:r>
            <a:r>
              <a:rPr lang="da-DK" dirty="0"/>
              <a:t>?  </a:t>
            </a:r>
          </a:p>
          <a:p>
            <a:r>
              <a:rPr lang="da-DK" dirty="0"/>
              <a:t>Base: Præmåling: Q35: 2.014; Q36: 2.014; Q38: 2.014 / Postmåling: Q35: 1.023 Q36: 1.023; Q38: 1.023 </a:t>
            </a:r>
          </a:p>
        </p:txBody>
      </p:sp>
      <p:sp>
        <p:nvSpPr>
          <p:cNvPr id="8" name="Pladsholder til diagram 7">
            <a:extLst>
              <a:ext uri="{FF2B5EF4-FFF2-40B4-BE49-F238E27FC236}">
                <a16:creationId xmlns:a16="http://schemas.microsoft.com/office/drawing/2014/main" id="{55BFDE4C-7BF5-4D20-ABE1-0565E4B48B37}"/>
              </a:ext>
            </a:extLst>
          </p:cNvPr>
          <p:cNvSpPr>
            <a:spLocks noGrp="1"/>
          </p:cNvSpPr>
          <p:nvPr>
            <p:ph type="chart" sz="quarter" idx="14"/>
          </p:nvPr>
        </p:nvSpPr>
        <p:spPr/>
      </p:sp>
      <p:pic>
        <p:nvPicPr>
          <p:cNvPr id="15" name="Billede 14">
            <a:extLst>
              <a:ext uri="{FF2B5EF4-FFF2-40B4-BE49-F238E27FC236}">
                <a16:creationId xmlns:a16="http://schemas.microsoft.com/office/drawing/2014/main" id="{28F6B2F0-D743-48F9-AD3C-63F9C6D2C3C1}"/>
              </a:ext>
            </a:extLst>
          </p:cNvPr>
          <p:cNvPicPr>
            <a:picLocks noChangeAspect="1"/>
          </p:cNvPicPr>
          <p:nvPr/>
        </p:nvPicPr>
        <p:blipFill>
          <a:blip r:embed="rId3"/>
          <a:stretch>
            <a:fillRect/>
          </a:stretch>
        </p:blipFill>
        <p:spPr>
          <a:xfrm>
            <a:off x="-6849" y="1928585"/>
            <a:ext cx="12192000" cy="3582139"/>
          </a:xfrm>
          <a:prstGeom prst="rect">
            <a:avLst/>
          </a:prstGeom>
        </p:spPr>
      </p:pic>
      <p:cxnSp>
        <p:nvCxnSpPr>
          <p:cNvPr id="6" name="Lige forbindelse 5">
            <a:extLst>
              <a:ext uri="{FF2B5EF4-FFF2-40B4-BE49-F238E27FC236}">
                <a16:creationId xmlns:a16="http://schemas.microsoft.com/office/drawing/2014/main" id="{53D34C1B-72EE-4DB6-B970-95F0FC0FCBE1}"/>
              </a:ext>
            </a:extLst>
          </p:cNvPr>
          <p:cNvCxnSpPr/>
          <p:nvPr/>
        </p:nvCxnSpPr>
        <p:spPr>
          <a:xfrm>
            <a:off x="8733034" y="2858409"/>
            <a:ext cx="462337" cy="0"/>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25668AF9-5D2C-4C16-9FE7-4C6785E061C9}"/>
              </a:ext>
            </a:extLst>
          </p:cNvPr>
          <p:cNvCxnSpPr/>
          <p:nvPr/>
        </p:nvCxnSpPr>
        <p:spPr>
          <a:xfrm>
            <a:off x="4981255" y="2858409"/>
            <a:ext cx="462337" cy="0"/>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6B8B9813-BE66-4FC3-B850-6BBB540BE9FC}"/>
              </a:ext>
            </a:extLst>
          </p:cNvPr>
          <p:cNvCxnSpPr/>
          <p:nvPr/>
        </p:nvCxnSpPr>
        <p:spPr>
          <a:xfrm>
            <a:off x="1280846" y="2858409"/>
            <a:ext cx="462337" cy="0"/>
          </a:xfrm>
          <a:prstGeom prst="line">
            <a:avLst/>
          </a:prstGeom>
          <a:ln w="57150">
            <a:solidFill>
              <a:srgbClr val="FFCC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26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5D1D780-5C61-4F57-ADFC-A41390643A4C}"/>
              </a:ext>
            </a:extLst>
          </p:cNvPr>
          <p:cNvSpPr>
            <a:spLocks noGrp="1"/>
          </p:cNvSpPr>
          <p:nvPr>
            <p:ph type="title"/>
          </p:nvPr>
        </p:nvSpPr>
        <p:spPr/>
        <p:txBody>
          <a:bodyPr/>
          <a:lstStyle/>
          <a:p>
            <a:r>
              <a:rPr lang="da-DK" dirty="0"/>
              <a:t>Alkoholbehandlingen </a:t>
            </a:r>
            <a:br>
              <a:rPr lang="da-DK" dirty="0"/>
            </a:br>
            <a:r>
              <a:rPr lang="da-DK" dirty="0"/>
              <a:t>Odense</a:t>
            </a:r>
          </a:p>
        </p:txBody>
      </p:sp>
      <p:graphicFrame>
        <p:nvGraphicFramePr>
          <p:cNvPr id="6" name="Pladsholder til indhold 5">
            <a:extLst>
              <a:ext uri="{FF2B5EF4-FFF2-40B4-BE49-F238E27FC236}">
                <a16:creationId xmlns:a16="http://schemas.microsoft.com/office/drawing/2014/main" id="{F9596ECC-8FE3-FE45-9130-592F3E3F9277}"/>
              </a:ext>
            </a:extLst>
          </p:cNvPr>
          <p:cNvGraphicFramePr>
            <a:graphicFrameLocks noGrp="1"/>
          </p:cNvGraphicFramePr>
          <p:nvPr>
            <p:ph idx="1"/>
          </p:nvPr>
        </p:nvGraphicFramePr>
        <p:xfrm>
          <a:off x="838200" y="2840038"/>
          <a:ext cx="8207375" cy="334327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Lige pilforbindelse 7">
            <a:extLst>
              <a:ext uri="{FF2B5EF4-FFF2-40B4-BE49-F238E27FC236}">
                <a16:creationId xmlns:a16="http://schemas.microsoft.com/office/drawing/2014/main" id="{4470D5C9-F139-486D-A03B-192D4DB43B29}"/>
              </a:ext>
            </a:extLst>
          </p:cNvPr>
          <p:cNvCxnSpPr/>
          <p:nvPr/>
        </p:nvCxnSpPr>
        <p:spPr>
          <a:xfrm flipH="1">
            <a:off x="7496175" y="2704676"/>
            <a:ext cx="323850" cy="7620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061441CF-B48B-4E8D-86AA-E4709FCB87B2}"/>
              </a:ext>
            </a:extLst>
          </p:cNvPr>
          <p:cNvSpPr/>
          <p:nvPr/>
        </p:nvSpPr>
        <p:spPr>
          <a:xfrm>
            <a:off x="7212458" y="1191802"/>
            <a:ext cx="2311686" cy="1777429"/>
          </a:xfrm>
          <a:prstGeom prst="ellipse">
            <a:avLst/>
          </a:prstGeom>
          <a:solidFill>
            <a:srgbClr val="FFCC3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Flest indskrivninger siden 2018</a:t>
            </a:r>
          </a:p>
        </p:txBody>
      </p:sp>
    </p:spTree>
    <p:extLst>
      <p:ext uri="{BB962C8B-B14F-4D97-AF65-F5344CB8AC3E}">
        <p14:creationId xmlns:p14="http://schemas.microsoft.com/office/powerpoint/2010/main" val="453346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6E3AB-E544-42B7-9A22-FF28716500A1}"/>
              </a:ext>
            </a:extLst>
          </p:cNvPr>
          <p:cNvSpPr>
            <a:spLocks noGrp="1"/>
          </p:cNvSpPr>
          <p:nvPr>
            <p:ph type="title"/>
          </p:nvPr>
        </p:nvSpPr>
        <p:spPr/>
        <p:txBody>
          <a:bodyPr/>
          <a:lstStyle/>
          <a:p>
            <a:r>
              <a:rPr lang="da-DK" dirty="0"/>
              <a:t>Alkoholbehandlingen</a:t>
            </a:r>
            <a:br>
              <a:rPr lang="da-DK" dirty="0"/>
            </a:br>
            <a:r>
              <a:rPr lang="da-DK" dirty="0"/>
              <a:t>Esbjerg</a:t>
            </a:r>
          </a:p>
        </p:txBody>
      </p:sp>
      <p:graphicFrame>
        <p:nvGraphicFramePr>
          <p:cNvPr id="4" name="Pladsholder til indhold 3">
            <a:extLst>
              <a:ext uri="{FF2B5EF4-FFF2-40B4-BE49-F238E27FC236}">
                <a16:creationId xmlns:a16="http://schemas.microsoft.com/office/drawing/2014/main" id="{9D60BFEC-01BA-F94D-A57F-7E63768F070D}"/>
              </a:ext>
            </a:extLst>
          </p:cNvPr>
          <p:cNvGraphicFramePr>
            <a:graphicFrameLocks noGrp="1"/>
          </p:cNvGraphicFramePr>
          <p:nvPr>
            <p:ph idx="1"/>
          </p:nvPr>
        </p:nvGraphicFramePr>
        <p:xfrm>
          <a:off x="838200" y="2840038"/>
          <a:ext cx="8207375" cy="3343275"/>
        </p:xfrm>
        <a:graphic>
          <a:graphicData uri="http://schemas.openxmlformats.org/drawingml/2006/chart">
            <c:chart xmlns:c="http://schemas.openxmlformats.org/drawingml/2006/chart" xmlns:r="http://schemas.openxmlformats.org/officeDocument/2006/relationships" r:id="rId2"/>
          </a:graphicData>
        </a:graphic>
      </p:graphicFrame>
      <p:sp>
        <p:nvSpPr>
          <p:cNvPr id="5" name="Rektangel 4">
            <a:extLst>
              <a:ext uri="{FF2B5EF4-FFF2-40B4-BE49-F238E27FC236}">
                <a16:creationId xmlns:a16="http://schemas.microsoft.com/office/drawing/2014/main" id="{712A1681-5024-49B0-88A0-7D614D2DF4CD}"/>
              </a:ext>
            </a:extLst>
          </p:cNvPr>
          <p:cNvSpPr/>
          <p:nvPr/>
        </p:nvSpPr>
        <p:spPr>
          <a:xfrm>
            <a:off x="6991350" y="3790950"/>
            <a:ext cx="581025" cy="2162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4341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656F53-358F-493A-B2B1-5632BA067D80}"/>
              </a:ext>
            </a:extLst>
          </p:cNvPr>
          <p:cNvSpPr>
            <a:spLocks noGrp="1"/>
          </p:cNvSpPr>
          <p:nvPr>
            <p:ph type="title"/>
          </p:nvPr>
        </p:nvSpPr>
        <p:spPr/>
        <p:txBody>
          <a:bodyPr>
            <a:normAutofit/>
          </a:bodyPr>
          <a:lstStyle/>
          <a:p>
            <a:r>
              <a:rPr lang="da-DK" dirty="0"/>
              <a:t>Brugerrejse</a:t>
            </a:r>
            <a:br>
              <a:rPr lang="da-DK" dirty="0"/>
            </a:br>
            <a:r>
              <a:rPr lang="da-DK" sz="2800" dirty="0"/>
              <a:t>Fra alkoholproblem til at søge behandling</a:t>
            </a:r>
            <a:br>
              <a:rPr lang="da-DK" sz="2800" dirty="0"/>
            </a:br>
            <a:r>
              <a:rPr lang="da-DK" sz="1200" dirty="0"/>
              <a:t>Rejsen varer gennemsnitligt 11 år </a:t>
            </a:r>
            <a:endParaRPr lang="da-DK" sz="2800" dirty="0"/>
          </a:p>
        </p:txBody>
      </p:sp>
      <p:cxnSp>
        <p:nvCxnSpPr>
          <p:cNvPr id="7" name="Lige forbindelse 6">
            <a:extLst>
              <a:ext uri="{FF2B5EF4-FFF2-40B4-BE49-F238E27FC236}">
                <a16:creationId xmlns:a16="http://schemas.microsoft.com/office/drawing/2014/main" id="{D6C97709-F8E4-4B22-B6F5-FE5A463AD647}"/>
              </a:ext>
            </a:extLst>
          </p:cNvPr>
          <p:cNvCxnSpPr>
            <a:cxnSpLocks/>
          </p:cNvCxnSpPr>
          <p:nvPr/>
        </p:nvCxnSpPr>
        <p:spPr>
          <a:xfrm>
            <a:off x="838200" y="451115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Rutediagram: Forbindelse 10">
            <a:extLst>
              <a:ext uri="{FF2B5EF4-FFF2-40B4-BE49-F238E27FC236}">
                <a16:creationId xmlns:a16="http://schemas.microsoft.com/office/drawing/2014/main" id="{23DF3E63-A437-41C9-BBD6-3FDECB294D20}"/>
              </a:ext>
            </a:extLst>
          </p:cNvPr>
          <p:cNvSpPr/>
          <p:nvPr/>
        </p:nvSpPr>
        <p:spPr>
          <a:xfrm>
            <a:off x="668676" y="4326823"/>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utediagram: Forbindelse 11">
            <a:extLst>
              <a:ext uri="{FF2B5EF4-FFF2-40B4-BE49-F238E27FC236}">
                <a16:creationId xmlns:a16="http://schemas.microsoft.com/office/drawing/2014/main" id="{AA23C49B-CC89-409D-B8F3-5D7386F17393}"/>
              </a:ext>
            </a:extLst>
          </p:cNvPr>
          <p:cNvSpPr/>
          <p:nvPr/>
        </p:nvSpPr>
        <p:spPr>
          <a:xfrm>
            <a:off x="11184277" y="4332236"/>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utediagram: Forbindelse 13">
            <a:extLst>
              <a:ext uri="{FF2B5EF4-FFF2-40B4-BE49-F238E27FC236}">
                <a16:creationId xmlns:a16="http://schemas.microsoft.com/office/drawing/2014/main" id="{0AE3ED47-8B45-4370-8CB6-B00567DDA461}"/>
              </a:ext>
            </a:extLst>
          </p:cNvPr>
          <p:cNvSpPr/>
          <p:nvPr/>
        </p:nvSpPr>
        <p:spPr>
          <a:xfrm>
            <a:off x="6509963"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utediagram: Forbindelse 14">
            <a:extLst>
              <a:ext uri="{FF2B5EF4-FFF2-40B4-BE49-F238E27FC236}">
                <a16:creationId xmlns:a16="http://schemas.microsoft.com/office/drawing/2014/main" id="{0821B52E-B491-40CF-82CE-70AF5A10BA11}"/>
              </a:ext>
            </a:extLst>
          </p:cNvPr>
          <p:cNvSpPr/>
          <p:nvPr/>
        </p:nvSpPr>
        <p:spPr>
          <a:xfrm>
            <a:off x="2917217" y="433303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utediagram: Forbindelse 15">
            <a:extLst>
              <a:ext uri="{FF2B5EF4-FFF2-40B4-BE49-F238E27FC236}">
                <a16:creationId xmlns:a16="http://schemas.microsoft.com/office/drawing/2014/main" id="{F2393530-640A-4B61-BCBD-EA50410AF516}"/>
              </a:ext>
            </a:extLst>
          </p:cNvPr>
          <p:cNvSpPr/>
          <p:nvPr/>
        </p:nvSpPr>
        <p:spPr>
          <a:xfrm>
            <a:off x="1786416" y="4326821"/>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utediagram: Forbindelse 16">
            <a:extLst>
              <a:ext uri="{FF2B5EF4-FFF2-40B4-BE49-F238E27FC236}">
                <a16:creationId xmlns:a16="http://schemas.microsoft.com/office/drawing/2014/main" id="{73E7CF00-AD64-4964-B743-A6E486A6E63A}"/>
              </a:ext>
            </a:extLst>
          </p:cNvPr>
          <p:cNvSpPr/>
          <p:nvPr/>
        </p:nvSpPr>
        <p:spPr>
          <a:xfrm>
            <a:off x="4085252" y="4326818"/>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utediagram: Forbindelse 17">
            <a:extLst>
              <a:ext uri="{FF2B5EF4-FFF2-40B4-BE49-F238E27FC236}">
                <a16:creationId xmlns:a16="http://schemas.microsoft.com/office/drawing/2014/main" id="{62B1A64D-26CB-4D48-A9AC-0B6613171C45}"/>
              </a:ext>
            </a:extLst>
          </p:cNvPr>
          <p:cNvSpPr/>
          <p:nvPr/>
        </p:nvSpPr>
        <p:spPr>
          <a:xfrm>
            <a:off x="5298245" y="432681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Forbindelse 20">
            <a:extLst>
              <a:ext uri="{FF2B5EF4-FFF2-40B4-BE49-F238E27FC236}">
                <a16:creationId xmlns:a16="http://schemas.microsoft.com/office/drawing/2014/main" id="{63934D3A-2271-41B1-AF5F-2342AF1F5455}"/>
              </a:ext>
            </a:extLst>
          </p:cNvPr>
          <p:cNvSpPr/>
          <p:nvPr/>
        </p:nvSpPr>
        <p:spPr>
          <a:xfrm>
            <a:off x="7725098" y="4326819"/>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Forbindelse 21">
            <a:extLst>
              <a:ext uri="{FF2B5EF4-FFF2-40B4-BE49-F238E27FC236}">
                <a16:creationId xmlns:a16="http://schemas.microsoft.com/office/drawing/2014/main" id="{B033AF95-7685-430E-80C7-121628523B60}"/>
              </a:ext>
            </a:extLst>
          </p:cNvPr>
          <p:cNvSpPr/>
          <p:nvPr/>
        </p:nvSpPr>
        <p:spPr>
          <a:xfrm>
            <a:off x="10115336" y="4327007"/>
            <a:ext cx="339047" cy="357825"/>
          </a:xfrm>
          <a:prstGeom prst="flowChartConnector">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EBEA1F0E-7CD0-46C0-9A24-DC4B292BDEB7}"/>
              </a:ext>
            </a:extLst>
          </p:cNvPr>
          <p:cNvSpPr txBox="1"/>
          <p:nvPr/>
        </p:nvSpPr>
        <p:spPr>
          <a:xfrm>
            <a:off x="10592" y="4810076"/>
            <a:ext cx="1673832" cy="369332"/>
          </a:xfrm>
          <a:prstGeom prst="rect">
            <a:avLst/>
          </a:prstGeom>
          <a:noFill/>
        </p:spPr>
        <p:txBody>
          <a:bodyPr wrap="square" rtlCol="0">
            <a:spAutoFit/>
          </a:bodyPr>
          <a:lstStyle/>
          <a:p>
            <a:pPr algn="ctr"/>
            <a:r>
              <a:rPr lang="da-DK" dirty="0"/>
              <a:t>Storforbrug</a:t>
            </a:r>
          </a:p>
        </p:txBody>
      </p:sp>
      <p:sp>
        <p:nvSpPr>
          <p:cNvPr id="28" name="Tekstfelt 27">
            <a:extLst>
              <a:ext uri="{FF2B5EF4-FFF2-40B4-BE49-F238E27FC236}">
                <a16:creationId xmlns:a16="http://schemas.microsoft.com/office/drawing/2014/main" id="{112E52C6-36E1-4116-919E-8D5801DBC26A}"/>
              </a:ext>
            </a:extLst>
          </p:cNvPr>
          <p:cNvSpPr txBox="1"/>
          <p:nvPr/>
        </p:nvSpPr>
        <p:spPr>
          <a:xfrm>
            <a:off x="1119023" y="4800205"/>
            <a:ext cx="1673832" cy="646331"/>
          </a:xfrm>
          <a:prstGeom prst="rect">
            <a:avLst/>
          </a:prstGeom>
          <a:noFill/>
        </p:spPr>
        <p:txBody>
          <a:bodyPr wrap="square" rtlCol="0">
            <a:spAutoFit/>
          </a:bodyPr>
          <a:lstStyle/>
          <a:p>
            <a:pPr algn="ctr"/>
            <a:r>
              <a:rPr lang="da-DK" dirty="0"/>
              <a:t>Skadeligt forbrug</a:t>
            </a:r>
          </a:p>
        </p:txBody>
      </p:sp>
      <p:sp>
        <p:nvSpPr>
          <p:cNvPr id="29" name="Tekstfelt 28">
            <a:extLst>
              <a:ext uri="{FF2B5EF4-FFF2-40B4-BE49-F238E27FC236}">
                <a16:creationId xmlns:a16="http://schemas.microsoft.com/office/drawing/2014/main" id="{9B2300DD-D88F-424C-9B68-B9953C7FEFF3}"/>
              </a:ext>
            </a:extLst>
          </p:cNvPr>
          <p:cNvSpPr txBox="1"/>
          <p:nvPr/>
        </p:nvSpPr>
        <p:spPr>
          <a:xfrm>
            <a:off x="2249824" y="4810076"/>
            <a:ext cx="1673832" cy="369332"/>
          </a:xfrm>
          <a:prstGeom prst="rect">
            <a:avLst/>
          </a:prstGeom>
          <a:noFill/>
        </p:spPr>
        <p:txBody>
          <a:bodyPr wrap="square" rtlCol="0">
            <a:spAutoFit/>
          </a:bodyPr>
          <a:lstStyle/>
          <a:p>
            <a:pPr algn="ctr"/>
            <a:r>
              <a:rPr lang="da-DK" dirty="0"/>
              <a:t>Afhængig</a:t>
            </a:r>
          </a:p>
        </p:txBody>
      </p:sp>
      <p:sp>
        <p:nvSpPr>
          <p:cNvPr id="30" name="Tekstfelt 29">
            <a:extLst>
              <a:ext uri="{FF2B5EF4-FFF2-40B4-BE49-F238E27FC236}">
                <a16:creationId xmlns:a16="http://schemas.microsoft.com/office/drawing/2014/main" id="{B0F3CCD3-B4C2-4DBC-9005-494A8E4344E6}"/>
              </a:ext>
            </a:extLst>
          </p:cNvPr>
          <p:cNvSpPr txBox="1"/>
          <p:nvPr/>
        </p:nvSpPr>
        <p:spPr>
          <a:xfrm>
            <a:off x="3417859" y="4794100"/>
            <a:ext cx="1673832" cy="646331"/>
          </a:xfrm>
          <a:prstGeom prst="rect">
            <a:avLst/>
          </a:prstGeom>
          <a:noFill/>
        </p:spPr>
        <p:txBody>
          <a:bodyPr wrap="square" rtlCol="0">
            <a:spAutoFit/>
          </a:bodyPr>
          <a:lstStyle/>
          <a:p>
            <a:pPr algn="ctr"/>
            <a:r>
              <a:rPr lang="da-DK" dirty="0"/>
              <a:t>Manglende erkendelse</a:t>
            </a:r>
          </a:p>
        </p:txBody>
      </p:sp>
      <p:sp>
        <p:nvSpPr>
          <p:cNvPr id="31" name="Tekstfelt 30">
            <a:extLst>
              <a:ext uri="{FF2B5EF4-FFF2-40B4-BE49-F238E27FC236}">
                <a16:creationId xmlns:a16="http://schemas.microsoft.com/office/drawing/2014/main" id="{A3C54FC4-6DAD-4D12-9E3D-934016FD9F8C}"/>
              </a:ext>
            </a:extLst>
          </p:cNvPr>
          <p:cNvSpPr txBox="1"/>
          <p:nvPr/>
        </p:nvSpPr>
        <p:spPr>
          <a:xfrm>
            <a:off x="4627227" y="4800205"/>
            <a:ext cx="1673832" cy="369332"/>
          </a:xfrm>
          <a:prstGeom prst="rect">
            <a:avLst/>
          </a:prstGeom>
          <a:noFill/>
        </p:spPr>
        <p:txBody>
          <a:bodyPr wrap="square" rtlCol="0">
            <a:spAutoFit/>
          </a:bodyPr>
          <a:lstStyle/>
          <a:p>
            <a:pPr algn="ctr"/>
            <a:r>
              <a:rPr lang="da-DK" dirty="0"/>
              <a:t>Skam</a:t>
            </a:r>
          </a:p>
        </p:txBody>
      </p:sp>
      <p:sp>
        <p:nvSpPr>
          <p:cNvPr id="32" name="Tekstfelt 31">
            <a:extLst>
              <a:ext uri="{FF2B5EF4-FFF2-40B4-BE49-F238E27FC236}">
                <a16:creationId xmlns:a16="http://schemas.microsoft.com/office/drawing/2014/main" id="{38E1AB97-C349-4598-8CDE-0A319FEC522E}"/>
              </a:ext>
            </a:extLst>
          </p:cNvPr>
          <p:cNvSpPr txBox="1"/>
          <p:nvPr/>
        </p:nvSpPr>
        <p:spPr>
          <a:xfrm>
            <a:off x="5842570" y="4798283"/>
            <a:ext cx="1673832" cy="646331"/>
          </a:xfrm>
          <a:prstGeom prst="rect">
            <a:avLst/>
          </a:prstGeom>
          <a:noFill/>
        </p:spPr>
        <p:txBody>
          <a:bodyPr wrap="square" rtlCol="0">
            <a:spAutoFit/>
          </a:bodyPr>
          <a:lstStyle/>
          <a:p>
            <a:pPr algn="ctr"/>
            <a:r>
              <a:rPr lang="da-DK" dirty="0"/>
              <a:t>Skjult </a:t>
            </a:r>
          </a:p>
          <a:p>
            <a:pPr algn="ctr"/>
            <a:r>
              <a:rPr lang="da-DK" dirty="0"/>
              <a:t>drikkeri</a:t>
            </a:r>
          </a:p>
        </p:txBody>
      </p:sp>
      <p:sp>
        <p:nvSpPr>
          <p:cNvPr id="34" name="Tekstfelt 33">
            <a:extLst>
              <a:ext uri="{FF2B5EF4-FFF2-40B4-BE49-F238E27FC236}">
                <a16:creationId xmlns:a16="http://schemas.microsoft.com/office/drawing/2014/main" id="{A032B059-0BE6-4354-898D-C865653680AD}"/>
              </a:ext>
            </a:extLst>
          </p:cNvPr>
          <p:cNvSpPr txBox="1"/>
          <p:nvPr/>
        </p:nvSpPr>
        <p:spPr>
          <a:xfrm>
            <a:off x="7057705" y="4798283"/>
            <a:ext cx="1673832" cy="646331"/>
          </a:xfrm>
          <a:prstGeom prst="rect">
            <a:avLst/>
          </a:prstGeom>
          <a:noFill/>
        </p:spPr>
        <p:txBody>
          <a:bodyPr wrap="square" rtlCol="0">
            <a:spAutoFit/>
          </a:bodyPr>
          <a:lstStyle/>
          <a:p>
            <a:pPr algn="ctr"/>
            <a:r>
              <a:rPr lang="da-DK" dirty="0"/>
              <a:t>Pårørende</a:t>
            </a:r>
          </a:p>
          <a:p>
            <a:pPr algn="ctr"/>
            <a:endParaRPr lang="da-DK" dirty="0"/>
          </a:p>
        </p:txBody>
      </p:sp>
      <p:sp>
        <p:nvSpPr>
          <p:cNvPr id="35" name="Tekstfelt 34">
            <a:extLst>
              <a:ext uri="{FF2B5EF4-FFF2-40B4-BE49-F238E27FC236}">
                <a16:creationId xmlns:a16="http://schemas.microsoft.com/office/drawing/2014/main" id="{DA1B8670-FA4C-4428-A42C-582BAB762B0A}"/>
              </a:ext>
            </a:extLst>
          </p:cNvPr>
          <p:cNvSpPr txBox="1"/>
          <p:nvPr/>
        </p:nvSpPr>
        <p:spPr>
          <a:xfrm>
            <a:off x="8303019" y="4800205"/>
            <a:ext cx="1673832" cy="646331"/>
          </a:xfrm>
          <a:prstGeom prst="rect">
            <a:avLst/>
          </a:prstGeom>
          <a:noFill/>
        </p:spPr>
        <p:txBody>
          <a:bodyPr wrap="square" rtlCol="0">
            <a:spAutoFit/>
          </a:bodyPr>
          <a:lstStyle/>
          <a:p>
            <a:pPr algn="ctr"/>
            <a:r>
              <a:rPr lang="da-DK" dirty="0"/>
              <a:t>Trigger</a:t>
            </a:r>
          </a:p>
          <a:p>
            <a:pPr algn="ctr"/>
            <a:r>
              <a:rPr lang="da-DK" dirty="0"/>
              <a:t>Konsekvenser</a:t>
            </a:r>
          </a:p>
        </p:txBody>
      </p:sp>
      <p:sp>
        <p:nvSpPr>
          <p:cNvPr id="36" name="Tekstfelt 35">
            <a:extLst>
              <a:ext uri="{FF2B5EF4-FFF2-40B4-BE49-F238E27FC236}">
                <a16:creationId xmlns:a16="http://schemas.microsoft.com/office/drawing/2014/main" id="{2E64C7D7-237B-4C5D-B565-B4769ED3A0E6}"/>
              </a:ext>
            </a:extLst>
          </p:cNvPr>
          <p:cNvSpPr txBox="1"/>
          <p:nvPr/>
        </p:nvSpPr>
        <p:spPr>
          <a:xfrm>
            <a:off x="9746423" y="4809824"/>
            <a:ext cx="1075146" cy="369332"/>
          </a:xfrm>
          <a:prstGeom prst="rect">
            <a:avLst/>
          </a:prstGeom>
          <a:noFill/>
        </p:spPr>
        <p:txBody>
          <a:bodyPr wrap="square" rtlCol="0">
            <a:spAutoFit/>
          </a:bodyPr>
          <a:lstStyle/>
          <a:p>
            <a:pPr algn="ctr"/>
            <a:r>
              <a:rPr lang="da-DK" dirty="0"/>
              <a:t>Internet </a:t>
            </a:r>
          </a:p>
        </p:txBody>
      </p:sp>
      <p:sp>
        <p:nvSpPr>
          <p:cNvPr id="37" name="Tekstfelt 36">
            <a:extLst>
              <a:ext uri="{FF2B5EF4-FFF2-40B4-BE49-F238E27FC236}">
                <a16:creationId xmlns:a16="http://schemas.microsoft.com/office/drawing/2014/main" id="{667E8598-02A7-4E34-969C-F865133BA78F}"/>
              </a:ext>
            </a:extLst>
          </p:cNvPr>
          <p:cNvSpPr txBox="1"/>
          <p:nvPr/>
        </p:nvSpPr>
        <p:spPr>
          <a:xfrm>
            <a:off x="10650452" y="4792426"/>
            <a:ext cx="1401136" cy="923330"/>
          </a:xfrm>
          <a:prstGeom prst="rect">
            <a:avLst/>
          </a:prstGeom>
          <a:noFill/>
        </p:spPr>
        <p:txBody>
          <a:bodyPr wrap="square" rtlCol="0">
            <a:spAutoFit/>
          </a:bodyPr>
          <a:lstStyle/>
          <a:p>
            <a:pPr algn="ctr"/>
            <a:r>
              <a:rPr lang="da-DK" dirty="0"/>
              <a:t>Læge/</a:t>
            </a:r>
          </a:p>
          <a:p>
            <a:pPr algn="ctr"/>
            <a:r>
              <a:rPr lang="da-DK" dirty="0" err="1"/>
              <a:t>behandlings-sted</a:t>
            </a:r>
            <a:endParaRPr lang="da-DK" dirty="0"/>
          </a:p>
        </p:txBody>
      </p:sp>
      <p:sp>
        <p:nvSpPr>
          <p:cNvPr id="38" name="Tekstfelt 37">
            <a:extLst>
              <a:ext uri="{FF2B5EF4-FFF2-40B4-BE49-F238E27FC236}">
                <a16:creationId xmlns:a16="http://schemas.microsoft.com/office/drawing/2014/main" id="{8F742C2C-9FBB-4B4E-A620-B5C2A287AA40}"/>
              </a:ext>
            </a:extLst>
          </p:cNvPr>
          <p:cNvSpPr txBox="1"/>
          <p:nvPr/>
        </p:nvSpPr>
        <p:spPr>
          <a:xfrm>
            <a:off x="279543" y="3588157"/>
            <a:ext cx="1401137" cy="369332"/>
          </a:xfrm>
          <a:prstGeom prst="rect">
            <a:avLst/>
          </a:prstGeom>
          <a:solidFill>
            <a:srgbClr val="00D4C4"/>
          </a:solidFill>
        </p:spPr>
        <p:txBody>
          <a:bodyPr wrap="square" rtlCol="0">
            <a:spAutoFit/>
          </a:bodyPr>
          <a:lstStyle/>
          <a:p>
            <a:pPr algn="ctr"/>
            <a:r>
              <a:rPr lang="da-DK" dirty="0"/>
              <a:t>Begyndelse</a:t>
            </a:r>
          </a:p>
        </p:txBody>
      </p:sp>
      <p:sp>
        <p:nvSpPr>
          <p:cNvPr id="39" name="Tekstfelt 38">
            <a:extLst>
              <a:ext uri="{FF2B5EF4-FFF2-40B4-BE49-F238E27FC236}">
                <a16:creationId xmlns:a16="http://schemas.microsoft.com/office/drawing/2014/main" id="{AB63C562-EE06-4B16-AFF1-C6C5AFDEF02B}"/>
              </a:ext>
            </a:extLst>
          </p:cNvPr>
          <p:cNvSpPr txBox="1"/>
          <p:nvPr/>
        </p:nvSpPr>
        <p:spPr>
          <a:xfrm>
            <a:off x="8439366" y="3583711"/>
            <a:ext cx="1401137" cy="369332"/>
          </a:xfrm>
          <a:prstGeom prst="rect">
            <a:avLst/>
          </a:prstGeom>
          <a:solidFill>
            <a:srgbClr val="00D4C4"/>
          </a:solidFill>
        </p:spPr>
        <p:txBody>
          <a:bodyPr wrap="square" rtlCol="0">
            <a:spAutoFit/>
          </a:bodyPr>
          <a:lstStyle/>
          <a:p>
            <a:pPr algn="ctr"/>
            <a:r>
              <a:rPr lang="da-DK" dirty="0"/>
              <a:t>Erkendelse</a:t>
            </a:r>
          </a:p>
        </p:txBody>
      </p:sp>
      <p:sp>
        <p:nvSpPr>
          <p:cNvPr id="40" name="Tekstfelt 39">
            <a:extLst>
              <a:ext uri="{FF2B5EF4-FFF2-40B4-BE49-F238E27FC236}">
                <a16:creationId xmlns:a16="http://schemas.microsoft.com/office/drawing/2014/main" id="{D437D656-41CD-4E82-9F27-319B16A64E0E}"/>
              </a:ext>
            </a:extLst>
          </p:cNvPr>
          <p:cNvSpPr txBox="1"/>
          <p:nvPr/>
        </p:nvSpPr>
        <p:spPr>
          <a:xfrm>
            <a:off x="10483708" y="3588515"/>
            <a:ext cx="1401137" cy="369332"/>
          </a:xfrm>
          <a:prstGeom prst="rect">
            <a:avLst/>
          </a:prstGeom>
          <a:solidFill>
            <a:srgbClr val="00D4C4"/>
          </a:solidFill>
        </p:spPr>
        <p:txBody>
          <a:bodyPr wrap="square" rtlCol="0">
            <a:spAutoFit/>
          </a:bodyPr>
          <a:lstStyle/>
          <a:p>
            <a:pPr algn="ctr"/>
            <a:r>
              <a:rPr lang="da-DK" dirty="0"/>
              <a:t>Behandling</a:t>
            </a:r>
          </a:p>
        </p:txBody>
      </p:sp>
      <p:sp>
        <p:nvSpPr>
          <p:cNvPr id="41" name="Stjerne: 5 takker 40">
            <a:extLst>
              <a:ext uri="{FF2B5EF4-FFF2-40B4-BE49-F238E27FC236}">
                <a16:creationId xmlns:a16="http://schemas.microsoft.com/office/drawing/2014/main" id="{31DE04C8-813F-403C-872F-1B9FDBF157B0}"/>
              </a:ext>
            </a:extLst>
          </p:cNvPr>
          <p:cNvSpPr/>
          <p:nvPr/>
        </p:nvSpPr>
        <p:spPr>
          <a:xfrm>
            <a:off x="8901705" y="4229875"/>
            <a:ext cx="476460" cy="456711"/>
          </a:xfrm>
          <a:prstGeom prst="star5">
            <a:avLst/>
          </a:prstGeom>
          <a:solidFill>
            <a:srgbClr val="FFCC33"/>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a:extLst>
              <a:ext uri="{FF2B5EF4-FFF2-40B4-BE49-F238E27FC236}">
                <a16:creationId xmlns:a16="http://schemas.microsoft.com/office/drawing/2014/main" id="{E2C13D7B-1A41-4BD1-8050-C3D32F10ADCB}"/>
              </a:ext>
            </a:extLst>
          </p:cNvPr>
          <p:cNvCxnSpPr>
            <a:cxnSpLocks/>
          </p:cNvCxnSpPr>
          <p:nvPr/>
        </p:nvCxnSpPr>
        <p:spPr>
          <a:xfrm>
            <a:off x="9139934" y="6150551"/>
            <a:ext cx="700569" cy="0"/>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2F179389-3619-4B2F-A337-EBDEA7E693C9}"/>
              </a:ext>
            </a:extLst>
          </p:cNvPr>
          <p:cNvCxnSpPr>
            <a:cxnSpLocks/>
          </p:cNvCxnSpPr>
          <p:nvPr/>
        </p:nvCxnSpPr>
        <p:spPr>
          <a:xfrm>
            <a:off x="9139934" y="5575321"/>
            <a:ext cx="0" cy="597613"/>
          </a:xfrm>
          <a:prstGeom prst="line">
            <a:avLst/>
          </a:prstGeom>
          <a:ln w="571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47" name="Tekstfelt 46">
            <a:extLst>
              <a:ext uri="{FF2B5EF4-FFF2-40B4-BE49-F238E27FC236}">
                <a16:creationId xmlns:a16="http://schemas.microsoft.com/office/drawing/2014/main" id="{C4530E2B-3384-4452-8197-26C6F0DA5DA9}"/>
              </a:ext>
            </a:extLst>
          </p:cNvPr>
          <p:cNvSpPr txBox="1"/>
          <p:nvPr/>
        </p:nvSpPr>
        <p:spPr>
          <a:xfrm>
            <a:off x="9746423" y="5844975"/>
            <a:ext cx="1075146" cy="646331"/>
          </a:xfrm>
          <a:prstGeom prst="rect">
            <a:avLst/>
          </a:prstGeom>
          <a:noFill/>
        </p:spPr>
        <p:txBody>
          <a:bodyPr wrap="square" rtlCol="0">
            <a:spAutoFit/>
          </a:bodyPr>
          <a:lstStyle/>
          <a:p>
            <a:pPr algn="ctr"/>
            <a:r>
              <a:rPr lang="da-DK" dirty="0"/>
              <a:t>Self-</a:t>
            </a:r>
            <a:r>
              <a:rPr lang="da-DK" dirty="0" err="1"/>
              <a:t>change</a:t>
            </a:r>
            <a:r>
              <a:rPr lang="da-DK" dirty="0"/>
              <a:t> </a:t>
            </a:r>
          </a:p>
        </p:txBody>
      </p:sp>
      <p:pic>
        <p:nvPicPr>
          <p:cNvPr id="3" name="Grafik 2" descr="Enkelt gear">
            <a:extLst>
              <a:ext uri="{FF2B5EF4-FFF2-40B4-BE49-F238E27FC236}">
                <a16:creationId xmlns:a16="http://schemas.microsoft.com/office/drawing/2014/main" id="{7EF23B3D-7E7D-457B-A4DB-B4B7CF6A8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183" y="4053950"/>
            <a:ext cx="914400" cy="914400"/>
          </a:xfrm>
          <a:prstGeom prst="rect">
            <a:avLst/>
          </a:prstGeom>
        </p:spPr>
      </p:pic>
      <p:pic>
        <p:nvPicPr>
          <p:cNvPr id="33" name="Grafik 32" descr="Enkelt gear">
            <a:extLst>
              <a:ext uri="{FF2B5EF4-FFF2-40B4-BE49-F238E27FC236}">
                <a16:creationId xmlns:a16="http://schemas.microsoft.com/office/drawing/2014/main" id="{D61449FB-F5B6-4F01-AE5C-9257A93C2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7151" y="4048529"/>
            <a:ext cx="914400" cy="914400"/>
          </a:xfrm>
          <a:prstGeom prst="rect">
            <a:avLst/>
          </a:prstGeom>
        </p:spPr>
      </p:pic>
      <p:pic>
        <p:nvPicPr>
          <p:cNvPr id="42" name="Grafik 41" descr="Enkelt gear">
            <a:extLst>
              <a:ext uri="{FF2B5EF4-FFF2-40B4-BE49-F238E27FC236}">
                <a16:creationId xmlns:a16="http://schemas.microsoft.com/office/drawing/2014/main" id="{AF3BDE0B-7C07-4441-A6BE-DC5C3E0DB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5873" y="4048529"/>
            <a:ext cx="914400" cy="914400"/>
          </a:xfrm>
          <a:prstGeom prst="rect">
            <a:avLst/>
          </a:prstGeom>
        </p:spPr>
      </p:pic>
      <p:sp>
        <p:nvSpPr>
          <p:cNvPr id="5" name="Rektangel 4">
            <a:extLst>
              <a:ext uri="{FF2B5EF4-FFF2-40B4-BE49-F238E27FC236}">
                <a16:creationId xmlns:a16="http://schemas.microsoft.com/office/drawing/2014/main" id="{63D86526-B5FA-47B3-9B37-E3EC84AB2A83}"/>
              </a:ext>
            </a:extLst>
          </p:cNvPr>
          <p:cNvSpPr/>
          <p:nvPr/>
        </p:nvSpPr>
        <p:spPr>
          <a:xfrm rot="19091696">
            <a:off x="5083306" y="3106281"/>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Antistigma</a:t>
            </a:r>
          </a:p>
          <a:p>
            <a:pPr algn="ctr"/>
            <a:r>
              <a:rPr lang="da-DK" sz="1200" dirty="0"/>
              <a:t>Aftabuisering</a:t>
            </a:r>
          </a:p>
        </p:txBody>
      </p:sp>
      <p:sp>
        <p:nvSpPr>
          <p:cNvPr id="44" name="Rektangel 43">
            <a:extLst>
              <a:ext uri="{FF2B5EF4-FFF2-40B4-BE49-F238E27FC236}">
                <a16:creationId xmlns:a16="http://schemas.microsoft.com/office/drawing/2014/main" id="{48DA963F-1BF5-4FCD-9EDC-C52EA97ED350}"/>
              </a:ext>
            </a:extLst>
          </p:cNvPr>
          <p:cNvSpPr/>
          <p:nvPr/>
        </p:nvSpPr>
        <p:spPr>
          <a:xfrm rot="19091696">
            <a:off x="6361672" y="3104359"/>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behandling</a:t>
            </a:r>
          </a:p>
        </p:txBody>
      </p:sp>
      <p:sp>
        <p:nvSpPr>
          <p:cNvPr id="48" name="Rektangel 47">
            <a:extLst>
              <a:ext uri="{FF2B5EF4-FFF2-40B4-BE49-F238E27FC236}">
                <a16:creationId xmlns:a16="http://schemas.microsoft.com/office/drawing/2014/main" id="{A0E559DF-1E86-427B-8B0F-8BD6A6929C3A}"/>
              </a:ext>
            </a:extLst>
          </p:cNvPr>
          <p:cNvSpPr/>
          <p:nvPr/>
        </p:nvSpPr>
        <p:spPr>
          <a:xfrm rot="19091696">
            <a:off x="3898275" y="3074183"/>
            <a:ext cx="1550765" cy="535221"/>
          </a:xfrm>
          <a:prstGeom prst="rect">
            <a:avLst/>
          </a:prstGeom>
          <a:solidFill>
            <a:srgbClr val="33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Oplysning om alkoholproblemer</a:t>
            </a:r>
          </a:p>
        </p:txBody>
      </p:sp>
      <p:pic>
        <p:nvPicPr>
          <p:cNvPr id="6" name="Grafik 5" descr="Afkrydsning med massiv udfyldning">
            <a:extLst>
              <a:ext uri="{FF2B5EF4-FFF2-40B4-BE49-F238E27FC236}">
                <a16:creationId xmlns:a16="http://schemas.microsoft.com/office/drawing/2014/main" id="{B40A9ACD-3D4D-4FE0-8107-61235C0106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933" y="2190710"/>
            <a:ext cx="914400" cy="914400"/>
          </a:xfrm>
          <a:prstGeom prst="rect">
            <a:avLst/>
          </a:prstGeom>
        </p:spPr>
      </p:pic>
      <p:pic>
        <p:nvPicPr>
          <p:cNvPr id="43" name="Grafik 42" descr="Afkrydsning med massiv udfyldning">
            <a:extLst>
              <a:ext uri="{FF2B5EF4-FFF2-40B4-BE49-F238E27FC236}">
                <a16:creationId xmlns:a16="http://schemas.microsoft.com/office/drawing/2014/main" id="{BFC205EB-CFF9-49DE-8E90-697F8A7743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1319" y="2198419"/>
            <a:ext cx="914400" cy="914400"/>
          </a:xfrm>
          <a:prstGeom prst="rect">
            <a:avLst/>
          </a:prstGeom>
        </p:spPr>
      </p:pic>
      <p:pic>
        <p:nvPicPr>
          <p:cNvPr id="49" name="Grafik 48" descr="Afkrydsning med massiv udfyldning">
            <a:extLst>
              <a:ext uri="{FF2B5EF4-FFF2-40B4-BE49-F238E27FC236}">
                <a16:creationId xmlns:a16="http://schemas.microsoft.com/office/drawing/2014/main" id="{4C332539-D35B-41CD-B9A2-FF9F623E3F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2267" y="2165191"/>
            <a:ext cx="914400" cy="914400"/>
          </a:xfrm>
          <a:prstGeom prst="rect">
            <a:avLst/>
          </a:prstGeom>
        </p:spPr>
      </p:pic>
    </p:spTree>
    <p:extLst>
      <p:ext uri="{BB962C8B-B14F-4D97-AF65-F5344CB8AC3E}">
        <p14:creationId xmlns:p14="http://schemas.microsoft.com/office/powerpoint/2010/main" val="2423303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EB9A34B-85E5-4E2D-A26C-B00A636C87FF}"/>
              </a:ext>
            </a:extLst>
          </p:cNvPr>
          <p:cNvSpPr>
            <a:spLocks noGrp="1"/>
          </p:cNvSpPr>
          <p:nvPr>
            <p:ph type="ctrTitle"/>
          </p:nvPr>
        </p:nvSpPr>
        <p:spPr/>
        <p:txBody>
          <a:bodyPr/>
          <a:lstStyle/>
          <a:p>
            <a:r>
              <a:rPr lang="da-DK" dirty="0"/>
              <a:t>Spørgsmål?</a:t>
            </a:r>
          </a:p>
        </p:txBody>
      </p:sp>
      <p:sp>
        <p:nvSpPr>
          <p:cNvPr id="5" name="Undertitel 4">
            <a:extLst>
              <a:ext uri="{FF2B5EF4-FFF2-40B4-BE49-F238E27FC236}">
                <a16:creationId xmlns:a16="http://schemas.microsoft.com/office/drawing/2014/main" id="{D6F09D0D-BBAE-4EA3-B98E-33965A6AF0D4}"/>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457686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189C443-7120-8041-9BF1-0CA8633348F2}"/>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2319269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C3B17BB8-6FA0-4AEA-BF83-A1CEA519D4CB}"/>
              </a:ext>
            </a:extLst>
          </p:cNvPr>
          <p:cNvSpPr>
            <a:spLocks noGrp="1"/>
          </p:cNvSpPr>
          <p:nvPr>
            <p:ph type="title"/>
          </p:nvPr>
        </p:nvSpPr>
        <p:spPr/>
        <p:txBody>
          <a:bodyPr/>
          <a:lstStyle/>
          <a:p>
            <a:r>
              <a:rPr lang="da-DK" dirty="0"/>
              <a:t>25 interviews</a:t>
            </a:r>
            <a:br>
              <a:rPr lang="da-DK" dirty="0"/>
            </a:br>
            <a:r>
              <a:rPr lang="da-DK" sz="1600" dirty="0"/>
              <a:t>a 45 minutter</a:t>
            </a:r>
          </a:p>
        </p:txBody>
      </p:sp>
      <p:pic>
        <p:nvPicPr>
          <p:cNvPr id="5" name="Pladsholder til indhold 4" descr="Et billede, der indeholder tegning&#10;&#10;Automatisk genereret beskrivelse">
            <a:extLst>
              <a:ext uri="{FF2B5EF4-FFF2-40B4-BE49-F238E27FC236}">
                <a16:creationId xmlns:a16="http://schemas.microsoft.com/office/drawing/2014/main" id="{AFA4D87B-8614-4147-9DC2-74DC09223B56}"/>
              </a:ext>
            </a:extLst>
          </p:cNvPr>
          <p:cNvPicPr>
            <a:picLocks noGrp="1" noChangeAspect="1"/>
          </p:cNvPicPr>
          <p:nvPr>
            <p:ph idx="1"/>
          </p:nvPr>
        </p:nvPicPr>
        <p:blipFill>
          <a:blip r:embed="rId3">
            <a:alphaModFix amt="36000"/>
          </a:blip>
          <a:stretch>
            <a:fillRect/>
          </a:stretch>
        </p:blipFill>
        <p:spPr>
          <a:xfrm>
            <a:off x="6096000" y="1"/>
            <a:ext cx="4572000" cy="6858000"/>
          </a:xfrm>
        </p:spPr>
      </p:pic>
      <p:sp>
        <p:nvSpPr>
          <p:cNvPr id="11" name="Pladsholder til indhold 2">
            <a:extLst>
              <a:ext uri="{FF2B5EF4-FFF2-40B4-BE49-F238E27FC236}">
                <a16:creationId xmlns:a16="http://schemas.microsoft.com/office/drawing/2014/main" id="{41C6D7DD-C016-42D9-8B6B-8216FC48A9F7}"/>
              </a:ext>
            </a:extLst>
          </p:cNvPr>
          <p:cNvSpPr txBox="1">
            <a:spLocks/>
          </p:cNvSpPr>
          <p:nvPr/>
        </p:nvSpPr>
        <p:spPr>
          <a:xfrm>
            <a:off x="883578" y="2839613"/>
            <a:ext cx="4572000" cy="33430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t>4  Tidligere alkoholafhængige</a:t>
            </a:r>
          </a:p>
          <a:p>
            <a:pPr marL="0" indent="0">
              <a:buNone/>
            </a:pPr>
            <a:r>
              <a:rPr lang="da-DK" sz="1600" dirty="0"/>
              <a:t>1  Periodedrikker</a:t>
            </a:r>
          </a:p>
          <a:p>
            <a:pPr marL="0" indent="0">
              <a:buNone/>
            </a:pPr>
            <a:r>
              <a:rPr lang="da-DK" sz="1600" dirty="0"/>
              <a:t>3  Pårørende</a:t>
            </a:r>
          </a:p>
          <a:p>
            <a:pPr marL="0" indent="0">
              <a:buNone/>
            </a:pPr>
            <a:r>
              <a:rPr lang="da-DK" sz="1600" dirty="0"/>
              <a:t>7  Alkoholbehandlere</a:t>
            </a:r>
          </a:p>
          <a:p>
            <a:pPr marL="0" indent="0">
              <a:buNone/>
            </a:pPr>
            <a:r>
              <a:rPr lang="da-DK" sz="1600" dirty="0"/>
              <a:t>2  Socialsygeplejersker</a:t>
            </a:r>
          </a:p>
          <a:p>
            <a:pPr marL="0" indent="0">
              <a:buNone/>
            </a:pPr>
            <a:r>
              <a:rPr lang="da-DK" sz="1600" dirty="0"/>
              <a:t>1  Jobkonsulent</a:t>
            </a:r>
          </a:p>
          <a:p>
            <a:pPr marL="0" indent="0">
              <a:buNone/>
            </a:pPr>
            <a:r>
              <a:rPr lang="da-DK" sz="1600" dirty="0"/>
              <a:t>1  Socialforvaltning</a:t>
            </a:r>
          </a:p>
          <a:p>
            <a:pPr marL="0" indent="0">
              <a:buNone/>
            </a:pPr>
            <a:r>
              <a:rPr lang="da-DK" sz="1600" dirty="0"/>
              <a:t>4  Praktiserende læger</a:t>
            </a:r>
          </a:p>
          <a:p>
            <a:pPr marL="0" indent="0">
              <a:buNone/>
            </a:pPr>
            <a:r>
              <a:rPr lang="da-DK" sz="1600" dirty="0"/>
              <a:t>2 Sygeplejersker</a:t>
            </a:r>
          </a:p>
          <a:p>
            <a:pPr marL="342900" indent="-342900">
              <a:buAutoNum type="arabicPlain" startAt="2"/>
            </a:pPr>
            <a:endParaRPr lang="da-DK" sz="1600" dirty="0"/>
          </a:p>
          <a:p>
            <a:pPr marL="0" indent="0">
              <a:buNone/>
            </a:pPr>
            <a:endParaRPr lang="da-DK" sz="1600" dirty="0"/>
          </a:p>
          <a:p>
            <a:pPr marL="0" indent="0">
              <a:buNone/>
            </a:pPr>
            <a:endParaRPr lang="da-DK" sz="1600" dirty="0"/>
          </a:p>
          <a:p>
            <a:endParaRPr lang="da-DK" sz="1600" dirty="0"/>
          </a:p>
        </p:txBody>
      </p:sp>
    </p:spTree>
    <p:extLst>
      <p:ext uri="{BB962C8B-B14F-4D97-AF65-F5344CB8AC3E}">
        <p14:creationId xmlns:p14="http://schemas.microsoft.com/office/powerpoint/2010/main" val="293534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0531226-3855-48CF-A8D3-4112688B1D2B}"/>
              </a:ext>
            </a:extLst>
          </p:cNvPr>
          <p:cNvSpPr>
            <a:spLocks noGrp="1"/>
          </p:cNvSpPr>
          <p:nvPr>
            <p:ph type="ctrTitle"/>
          </p:nvPr>
        </p:nvSpPr>
        <p:spPr/>
        <p:txBody>
          <a:bodyPr/>
          <a:lstStyle/>
          <a:p>
            <a:r>
              <a:rPr lang="da-DK" dirty="0"/>
              <a:t>Analyseindsigter</a:t>
            </a:r>
          </a:p>
        </p:txBody>
      </p:sp>
      <p:sp>
        <p:nvSpPr>
          <p:cNvPr id="5" name="Undertitel 4">
            <a:extLst>
              <a:ext uri="{FF2B5EF4-FFF2-40B4-BE49-F238E27FC236}">
                <a16:creationId xmlns:a16="http://schemas.microsoft.com/office/drawing/2014/main" id="{300B6D21-14BF-4F62-A77E-8F5C20617777}"/>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912914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959977E-478B-4344-B2D6-E24C7437CF53}"/>
              </a:ext>
            </a:extLst>
          </p:cNvPr>
          <p:cNvSpPr>
            <a:spLocks noGrp="1"/>
          </p:cNvSpPr>
          <p:nvPr>
            <p:ph type="title"/>
          </p:nvPr>
        </p:nvSpPr>
        <p:spPr/>
        <p:txBody>
          <a:bodyPr/>
          <a:lstStyle/>
          <a:p>
            <a:r>
              <a:rPr lang="da-DK" dirty="0"/>
              <a:t>5 indsigter fra analysen</a:t>
            </a:r>
          </a:p>
        </p:txBody>
      </p:sp>
      <p:sp>
        <p:nvSpPr>
          <p:cNvPr id="5" name="Pladsholder til indhold 4">
            <a:extLst>
              <a:ext uri="{FF2B5EF4-FFF2-40B4-BE49-F238E27FC236}">
                <a16:creationId xmlns:a16="http://schemas.microsoft.com/office/drawing/2014/main" id="{691AB16E-A76F-454C-A3D5-2E0737133315}"/>
              </a:ext>
            </a:extLst>
          </p:cNvPr>
          <p:cNvSpPr>
            <a:spLocks noGrp="1"/>
          </p:cNvSpPr>
          <p:nvPr>
            <p:ph idx="1"/>
          </p:nvPr>
        </p:nvSpPr>
        <p:spPr/>
        <p:txBody>
          <a:bodyPr>
            <a:normAutofit/>
          </a:bodyPr>
          <a:lstStyle/>
          <a:p>
            <a:pPr marL="457200" lvl="0" indent="-457200">
              <a:buFont typeface="+mj-lt"/>
              <a:buAutoNum type="arabicPeriod"/>
            </a:pPr>
            <a:r>
              <a:rPr lang="da-DK" b="1" dirty="0">
                <a:solidFill>
                  <a:srgbClr val="7030A0"/>
                </a:solidFill>
              </a:rPr>
              <a:t>Alkohol bruges som et værktøj</a:t>
            </a:r>
            <a:endParaRPr lang="da-DK" dirty="0">
              <a:solidFill>
                <a:srgbClr val="7030A0"/>
              </a:solidFill>
            </a:endParaRPr>
          </a:p>
          <a:p>
            <a:pPr marL="457200" lvl="0" indent="-457200">
              <a:buFont typeface="+mj-lt"/>
              <a:buAutoNum type="arabicPeriod"/>
            </a:pPr>
            <a:r>
              <a:rPr lang="da-DK" b="1" dirty="0">
                <a:solidFill>
                  <a:srgbClr val="7030A0"/>
                </a:solidFill>
              </a:rPr>
              <a:t>Mange ved slet ikke, hvor stort deres alkoholproblem faktisk er</a:t>
            </a:r>
            <a:endParaRPr lang="da-DK" dirty="0">
              <a:solidFill>
                <a:srgbClr val="7030A0"/>
              </a:solidFill>
            </a:endParaRPr>
          </a:p>
          <a:p>
            <a:pPr marL="457200" lvl="0" indent="-457200">
              <a:buFont typeface="+mj-lt"/>
              <a:buAutoNum type="arabicPeriod"/>
            </a:pPr>
            <a:r>
              <a:rPr lang="da-DK" b="1" dirty="0">
                <a:solidFill>
                  <a:srgbClr val="7030A0"/>
                </a:solidFill>
              </a:rPr>
              <a:t>Stigmatisering: Ser ikke sig selv som manden på bænken</a:t>
            </a:r>
            <a:endParaRPr lang="da-DK" dirty="0">
              <a:solidFill>
                <a:srgbClr val="7030A0"/>
              </a:solidFill>
            </a:endParaRPr>
          </a:p>
          <a:p>
            <a:pPr marL="457200" lvl="0" indent="-457200">
              <a:buFont typeface="+mj-lt"/>
              <a:buAutoNum type="arabicPeriod"/>
            </a:pPr>
            <a:r>
              <a:rPr lang="da-DK" b="1" dirty="0">
                <a:solidFill>
                  <a:srgbClr val="7030A0"/>
                </a:solidFill>
              </a:rPr>
              <a:t>Skam og tabu står i vejen for at søge hjælp</a:t>
            </a:r>
            <a:endParaRPr lang="da-DK" dirty="0">
              <a:solidFill>
                <a:srgbClr val="7030A0"/>
              </a:solidFill>
            </a:endParaRPr>
          </a:p>
          <a:p>
            <a:pPr marL="457200" lvl="0" indent="-457200">
              <a:buFont typeface="+mj-lt"/>
              <a:buAutoNum type="arabicPeriod"/>
            </a:pPr>
            <a:r>
              <a:rPr lang="da-DK" b="1" dirty="0">
                <a:solidFill>
                  <a:srgbClr val="7030A0"/>
                </a:solidFill>
              </a:rPr>
              <a:t>Manglende viden om tilbud</a:t>
            </a:r>
            <a:endParaRPr lang="da-DK" dirty="0">
              <a:solidFill>
                <a:srgbClr val="7030A0"/>
              </a:solidFill>
            </a:endParaRPr>
          </a:p>
        </p:txBody>
      </p:sp>
    </p:spTree>
    <p:extLst>
      <p:ext uri="{BB962C8B-B14F-4D97-AF65-F5344CB8AC3E}">
        <p14:creationId xmlns:p14="http://schemas.microsoft.com/office/powerpoint/2010/main" val="3971260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3114A-1D1A-48E3-8224-6B85447C4ED3}"/>
              </a:ext>
            </a:extLst>
          </p:cNvPr>
          <p:cNvSpPr>
            <a:spLocks noGrp="1"/>
          </p:cNvSpPr>
          <p:nvPr>
            <p:ph type="title"/>
          </p:nvPr>
        </p:nvSpPr>
        <p:spPr/>
        <p:txBody>
          <a:bodyPr/>
          <a:lstStyle/>
          <a:p>
            <a:r>
              <a:rPr lang="da-DK" dirty="0"/>
              <a:t>Indsigt #1</a:t>
            </a:r>
          </a:p>
        </p:txBody>
      </p:sp>
      <p:sp>
        <p:nvSpPr>
          <p:cNvPr id="3" name="Pladsholder til indhold 2">
            <a:extLst>
              <a:ext uri="{FF2B5EF4-FFF2-40B4-BE49-F238E27FC236}">
                <a16:creationId xmlns:a16="http://schemas.microsoft.com/office/drawing/2014/main" id="{3BBCAE2A-32DB-4134-8D02-630EC5144100}"/>
              </a:ext>
            </a:extLst>
          </p:cNvPr>
          <p:cNvSpPr>
            <a:spLocks noGrp="1"/>
          </p:cNvSpPr>
          <p:nvPr>
            <p:ph idx="1"/>
          </p:nvPr>
        </p:nvSpPr>
        <p:spPr/>
        <p:txBody>
          <a:bodyPr/>
          <a:lstStyle/>
          <a:p>
            <a:pPr marL="0" indent="0">
              <a:buNone/>
            </a:pPr>
            <a:r>
              <a:rPr lang="da-DK" dirty="0"/>
              <a:t>Alkohol bruges som et værktøj</a:t>
            </a:r>
          </a:p>
        </p:txBody>
      </p:sp>
    </p:spTree>
    <p:extLst>
      <p:ext uri="{BB962C8B-B14F-4D97-AF65-F5344CB8AC3E}">
        <p14:creationId xmlns:p14="http://schemas.microsoft.com/office/powerpoint/2010/main" val="336803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A4B0C11-D128-4704-A33B-94D7A467BB06}"/>
              </a:ext>
            </a:extLst>
          </p:cNvPr>
          <p:cNvPicPr>
            <a:picLocks noChangeAspect="1"/>
          </p:cNvPicPr>
          <p:nvPr/>
        </p:nvPicPr>
        <p:blipFill>
          <a:blip r:embed="rId2">
            <a:alphaModFix amt="48000"/>
          </a:blip>
          <a:stretch>
            <a:fillRect/>
          </a:stretch>
        </p:blipFill>
        <p:spPr>
          <a:xfrm>
            <a:off x="5334000" y="0"/>
            <a:ext cx="6858000" cy="6858000"/>
          </a:xfrm>
          <a:prstGeom prst="rect">
            <a:avLst/>
          </a:prstGeom>
        </p:spPr>
      </p:pic>
      <p:sp>
        <p:nvSpPr>
          <p:cNvPr id="8" name="Titel 7">
            <a:extLst>
              <a:ext uri="{FF2B5EF4-FFF2-40B4-BE49-F238E27FC236}">
                <a16:creationId xmlns:a16="http://schemas.microsoft.com/office/drawing/2014/main" id="{FF5097DC-4EBC-FC44-8479-B09E729EB132}"/>
              </a:ext>
            </a:extLst>
          </p:cNvPr>
          <p:cNvSpPr>
            <a:spLocks noGrp="1"/>
          </p:cNvSpPr>
          <p:nvPr>
            <p:ph type="title"/>
          </p:nvPr>
        </p:nvSpPr>
        <p:spPr/>
        <p:txBody>
          <a:bodyPr/>
          <a:lstStyle/>
          <a:p>
            <a:endParaRPr lang="da-DK" dirty="0"/>
          </a:p>
        </p:txBody>
      </p:sp>
      <p:sp>
        <p:nvSpPr>
          <p:cNvPr id="9" name="Pladsholder til indhold 8">
            <a:extLst>
              <a:ext uri="{FF2B5EF4-FFF2-40B4-BE49-F238E27FC236}">
                <a16:creationId xmlns:a16="http://schemas.microsoft.com/office/drawing/2014/main" id="{4DAE3024-C45F-B44A-A838-8A4EC3DBE600}"/>
              </a:ext>
            </a:extLst>
          </p:cNvPr>
          <p:cNvSpPr>
            <a:spLocks noGrp="1"/>
          </p:cNvSpPr>
          <p:nvPr>
            <p:ph idx="1"/>
          </p:nvPr>
        </p:nvSpPr>
        <p:spPr/>
        <p:txBody>
          <a:bodyPr/>
          <a:lstStyle/>
          <a:p>
            <a:pPr marL="0" indent="0">
              <a:buNone/>
            </a:pPr>
            <a:r>
              <a:rPr lang="da-DK" i="1" dirty="0"/>
              <a:t>”Når jeg drikker, er jeg supermand. Alkohol giver adgang til fantasy land. Hvad jeg ikke kan, når jeg er beruset –       der er ingen grænser. Man flytter sig til den virkelighed, man ønsker”</a:t>
            </a:r>
          </a:p>
          <a:p>
            <a:pPr marL="0" indent="0">
              <a:buNone/>
            </a:pPr>
            <a:r>
              <a:rPr lang="da-DK" sz="1600" dirty="0"/>
              <a:t>Periodedrikker, mand, 50 år</a:t>
            </a:r>
          </a:p>
          <a:p>
            <a:pPr marL="0" indent="0">
              <a:buNone/>
            </a:pPr>
            <a:endParaRPr lang="da-DK" dirty="0"/>
          </a:p>
        </p:txBody>
      </p:sp>
    </p:spTree>
    <p:extLst>
      <p:ext uri="{BB962C8B-B14F-4D97-AF65-F5344CB8AC3E}">
        <p14:creationId xmlns:p14="http://schemas.microsoft.com/office/powerpoint/2010/main" val="65205199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kohol_samfund_template" id="{66B9D22D-B549-7448-82F6-656EE34ABF55}" vid="{DAEBC341-6307-E44D-A037-F3094DAE4D3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D946F9245C7F541B1A4188F0242F016" ma:contentTypeVersion="11" ma:contentTypeDescription="Opret et nyt dokument." ma:contentTypeScope="" ma:versionID="a2fcc3f244aed6bad27fd358dee8895b">
  <xsd:schema xmlns:xsd="http://www.w3.org/2001/XMLSchema" xmlns:xs="http://www.w3.org/2001/XMLSchema" xmlns:p="http://schemas.microsoft.com/office/2006/metadata/properties" xmlns:ns2="9363e465-7431-4576-b695-e57b65725e52" xmlns:ns3="d7e511f9-52f5-4e9b-b6b2-d0baf13b1007" targetNamespace="http://schemas.microsoft.com/office/2006/metadata/properties" ma:root="true" ma:fieldsID="01307deb3cc57e2e861b63214a330854" ns2:_="" ns3:_="">
    <xsd:import namespace="9363e465-7431-4576-b695-e57b65725e52"/>
    <xsd:import namespace="d7e511f9-52f5-4e9b-b6b2-d0baf13b10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3e465-7431-4576-b695-e57b65725e52"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e511f9-52f5-4e9b-b6b2-d0baf13b10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7EDB02-F7BE-4915-9C9E-F9FA8CB0F762}">
  <ds:schemaRefs>
    <ds:schemaRef ds:uri="http://schemas.microsoft.com/sharepoint/v3/contenttype/forms"/>
  </ds:schemaRefs>
</ds:datastoreItem>
</file>

<file path=customXml/itemProps2.xml><?xml version="1.0" encoding="utf-8"?>
<ds:datastoreItem xmlns:ds="http://schemas.openxmlformats.org/officeDocument/2006/customXml" ds:itemID="{5993B250-A97D-47B1-9B32-1B3133581CE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750285A-BC3C-4E3D-9EBA-F0F82C01B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3e465-7431-4576-b695-e57b65725e52"/>
    <ds:schemaRef ds:uri="d7e511f9-52f5-4e9b-b6b2-d0baf13b10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Analyseindsigter</Template>
  <TotalTime>4769</TotalTime>
  <Words>1752</Words>
  <Application>Microsoft Office PowerPoint</Application>
  <PresentationFormat>Widescreen</PresentationFormat>
  <Paragraphs>359</Paragraphs>
  <Slides>47</Slides>
  <Notes>18</Notes>
  <HiddenSlides>0</HiddenSlides>
  <MMClips>2</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47</vt:i4>
      </vt:variant>
    </vt:vector>
  </HeadingPairs>
  <TitlesOfParts>
    <vt:vector size="55" baseType="lpstr">
      <vt:lpstr>Alright Sans LP Black</vt:lpstr>
      <vt:lpstr>Arial</vt:lpstr>
      <vt:lpstr>Averta Regular</vt:lpstr>
      <vt:lpstr>Calibri</vt:lpstr>
      <vt:lpstr>Calibri Light</vt:lpstr>
      <vt:lpstr>Roboto</vt:lpstr>
      <vt:lpstr>Wingdings</vt:lpstr>
      <vt:lpstr>Office-tema</vt:lpstr>
      <vt:lpstr>PowerPoint-præsentation</vt:lpstr>
      <vt:lpstr>Hvorfor søger man ikke hjælp?</vt:lpstr>
      <vt:lpstr>Meningsmåling</vt:lpstr>
      <vt:lpstr>Analysens formål</vt:lpstr>
      <vt:lpstr>25 interviews a 45 minutter</vt:lpstr>
      <vt:lpstr>Analyseindsigter</vt:lpstr>
      <vt:lpstr>5 indsigter fra analysen</vt:lpstr>
      <vt:lpstr>Indsigt #1</vt:lpstr>
      <vt:lpstr>PowerPoint-præsentation</vt:lpstr>
      <vt:lpstr>Alkoholen som værktøj og ven</vt:lpstr>
      <vt:lpstr>Indsigt #2</vt:lpstr>
      <vt:lpstr>PowerPoint-præsentation</vt:lpstr>
      <vt:lpstr>PowerPoint-præsentation</vt:lpstr>
      <vt:lpstr>Indsigt #3</vt:lpstr>
      <vt:lpstr>PowerPoint-præsentation</vt:lpstr>
      <vt:lpstr>Indsigt #4</vt:lpstr>
      <vt:lpstr>Tabubelagt område</vt:lpstr>
      <vt:lpstr>Indsigt #5</vt:lpstr>
      <vt:lpstr>Manglende viden om tilbud</vt:lpstr>
      <vt:lpstr>Brugerrejsen</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Brugerrejse Fra alkoholproblem til at søge behandling Rejsen varer gennemsnitligt 11 år </vt:lpstr>
      <vt:lpstr>Alkoholkampagnen Uge 40 - 2020</vt:lpstr>
      <vt:lpstr>PowerPoint-præsentation</vt:lpstr>
      <vt:lpstr>kampagnefilmen</vt:lpstr>
      <vt:lpstr>ECHO/TV2.dk</vt:lpstr>
      <vt:lpstr>Go’ </vt:lpstr>
      <vt:lpstr>Social posts</vt:lpstr>
      <vt:lpstr>PowerPoint-præsentation</vt:lpstr>
      <vt:lpstr>Video til infoskærme/praksisskærm</vt:lpstr>
      <vt:lpstr>Kampagne-resultat</vt:lpstr>
      <vt:lpstr>AUDIT og opkald</vt:lpstr>
      <vt:lpstr>Kampagnen opnår en utrolig stærk ad liking, hvor næsten alle har en holdning til kampagnen og tæt på 2 ud af 3 giver højeste rating</vt:lpstr>
      <vt:lpstr>Blandt de positive anerkendes kampagnen for at være rørende, samt skildre budskabet på en sober, ægte og tankevækkende måde</vt:lpstr>
      <vt:lpstr>Fordommene omkring hvem der rammes af alkoholproblemer ser en signifikant forbedring fra begge yderpunkter</vt:lpstr>
      <vt:lpstr>Viden om behandlingsmuligheder og kendskabet til Alkolinjen ligger stabilt – hvor flere dog angiver at have ‘hørt om’ Alkolinjen</vt:lpstr>
      <vt:lpstr>Alkoholbehandlingen  Odense</vt:lpstr>
      <vt:lpstr>Alkoholbehandlingen Esbjerg</vt:lpstr>
      <vt:lpstr>Brugerrejse Fra alkoholproblem til at søge behandling Rejsen varer gennemsnitligt 11 år </vt:lpstr>
      <vt:lpstr>Spørgsmål?</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Staal</dc:creator>
  <cp:lastModifiedBy>Christine Tøfting Jensen</cp:lastModifiedBy>
  <cp:revision>204</cp:revision>
  <dcterms:created xsi:type="dcterms:W3CDTF">2020-02-05T10:21:57Z</dcterms:created>
  <dcterms:modified xsi:type="dcterms:W3CDTF">2021-01-27T07:48:47Z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0x0101003D946F9245C7F541B1A4188F0242F016</vt:lpwstr>
  </property>
  <property fmtid="{D5CDD505-2E9C-101B-9397-08002B2CF9AE}" pid="3" name="Order">
    <vt:r8>12084100</vt:r8>
  </property>
</Properties>
</file>